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14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671601" y="284892"/>
            <a:ext cx="2848797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62666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626667"/>
                </a:solidFill>
              </a:rPr>
              <a:t>‹#›</a:t>
            </a:fld>
            <a:endParaRPr dirty="0">
              <a:solidFill>
                <a:srgbClr val="626667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62666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626667"/>
                </a:solidFill>
              </a:rPr>
              <a:t>‹#›</a:t>
            </a:fld>
            <a:endParaRPr dirty="0">
              <a:solidFill>
                <a:srgbClr val="626667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62666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317734" y="1666626"/>
            <a:ext cx="3098800" cy="4016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626667"/>
                </a:solidFill>
              </a:rPr>
              <a:t>‹#›</a:t>
            </a:fld>
            <a:endParaRPr dirty="0">
              <a:solidFill>
                <a:srgbClr val="626667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62666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626667"/>
                </a:solidFill>
              </a:rPr>
              <a:t>‹#›</a:t>
            </a:fld>
            <a:endParaRPr dirty="0">
              <a:solidFill>
                <a:srgbClr val="626667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626667"/>
                </a:solidFill>
              </a:rPr>
              <a:t>‹#›</a:t>
            </a:fld>
            <a:endParaRPr dirty="0">
              <a:solidFill>
                <a:srgbClr val="626667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9829" y="263636"/>
            <a:ext cx="1165807" cy="65281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71601" y="284892"/>
            <a:ext cx="2848797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62666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16881" y="2112387"/>
            <a:ext cx="8958237" cy="3677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61295" y="6560678"/>
            <a:ext cx="245745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626667"/>
                </a:solidFill>
              </a:rPr>
              <a:t>‹#›</a:t>
            </a:fld>
            <a:endParaRPr dirty="0">
              <a:solidFill>
                <a:srgbClr val="626667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25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84488" y="321653"/>
            <a:ext cx="2823210" cy="283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10"/>
              </a:lnSpc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spc="-1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14:</a:t>
            </a:r>
            <a:r>
              <a:rPr sz="2000" b="1" spc="-1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Eye</a:t>
            </a:r>
            <a:r>
              <a:rPr sz="2000" b="1" spc="-1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Injuries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84" y="1001"/>
            <a:ext cx="12185015" cy="6857365"/>
            <a:chOff x="1984" y="1001"/>
            <a:chExt cx="12185015" cy="68573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90841" y="265168"/>
              <a:ext cx="1223520" cy="60409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84" y="1001"/>
              <a:ext cx="12184957" cy="68569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157240" y="5909299"/>
              <a:ext cx="2382520" cy="574675"/>
            </a:xfrm>
            <a:custGeom>
              <a:avLst/>
              <a:gdLst/>
              <a:ahLst/>
              <a:cxnLst/>
              <a:rect l="l" t="t" r="r" b="b"/>
              <a:pathLst>
                <a:path w="2382520" h="574675">
                  <a:moveTo>
                    <a:pt x="2286593" y="0"/>
                  </a:moveTo>
                  <a:lnTo>
                    <a:pt x="95699" y="0"/>
                  </a:lnTo>
                  <a:lnTo>
                    <a:pt x="58448" y="7520"/>
                  </a:lnTo>
                  <a:lnTo>
                    <a:pt x="28029" y="28029"/>
                  </a:lnTo>
                  <a:lnTo>
                    <a:pt x="7520" y="58449"/>
                  </a:lnTo>
                  <a:lnTo>
                    <a:pt x="0" y="95700"/>
                  </a:lnTo>
                  <a:lnTo>
                    <a:pt x="0" y="478489"/>
                  </a:lnTo>
                  <a:lnTo>
                    <a:pt x="7520" y="515740"/>
                  </a:lnTo>
                  <a:lnTo>
                    <a:pt x="28029" y="546160"/>
                  </a:lnTo>
                  <a:lnTo>
                    <a:pt x="58448" y="566669"/>
                  </a:lnTo>
                  <a:lnTo>
                    <a:pt x="95699" y="574190"/>
                  </a:lnTo>
                  <a:lnTo>
                    <a:pt x="2286593" y="574190"/>
                  </a:lnTo>
                  <a:lnTo>
                    <a:pt x="2323843" y="566669"/>
                  </a:lnTo>
                  <a:lnTo>
                    <a:pt x="2354263" y="546160"/>
                  </a:lnTo>
                  <a:lnTo>
                    <a:pt x="2374773" y="515740"/>
                  </a:lnTo>
                  <a:lnTo>
                    <a:pt x="2382293" y="478489"/>
                  </a:lnTo>
                  <a:lnTo>
                    <a:pt x="2382293" y="95700"/>
                  </a:lnTo>
                  <a:lnTo>
                    <a:pt x="2374773" y="58449"/>
                  </a:lnTo>
                  <a:lnTo>
                    <a:pt x="2354263" y="28029"/>
                  </a:lnTo>
                  <a:lnTo>
                    <a:pt x="2323843" y="7520"/>
                  </a:lnTo>
                  <a:lnTo>
                    <a:pt x="2286593" y="0"/>
                  </a:lnTo>
                  <a:close/>
                </a:path>
              </a:pathLst>
            </a:custGeom>
            <a:solidFill>
              <a:srgbClr val="1A1B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399784" y="5969487"/>
            <a:ext cx="1897380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FFFFFF"/>
                </a:solidFill>
                <a:latin typeface="Arial Black"/>
                <a:cs typeface="Arial Black"/>
              </a:rPr>
              <a:t>TCCC</a:t>
            </a:r>
            <a:r>
              <a:rPr sz="1600" spc="-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TIER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3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Combat</a:t>
            </a:r>
            <a:r>
              <a:rPr sz="13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Medic/Corpsman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715363" y="5909300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699" y="0"/>
                </a:lnTo>
                <a:lnTo>
                  <a:pt x="58448" y="7520"/>
                </a:lnTo>
                <a:lnTo>
                  <a:pt x="28029" y="28029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40"/>
                </a:lnTo>
                <a:lnTo>
                  <a:pt x="28029" y="546160"/>
                </a:lnTo>
                <a:lnTo>
                  <a:pt x="58448" y="566669"/>
                </a:lnTo>
                <a:lnTo>
                  <a:pt x="95699" y="574190"/>
                </a:lnTo>
                <a:lnTo>
                  <a:pt x="2286593" y="574190"/>
                </a:lnTo>
                <a:lnTo>
                  <a:pt x="2323843" y="566669"/>
                </a:lnTo>
                <a:lnTo>
                  <a:pt x="2354263" y="546160"/>
                </a:lnTo>
                <a:lnTo>
                  <a:pt x="2374773" y="515740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3" y="28029"/>
                </a:lnTo>
                <a:lnTo>
                  <a:pt x="2323843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856936" y="5969487"/>
            <a:ext cx="2099945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120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4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sz="1300" spc="-1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Paramedic/Provider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40996" y="5909300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29" y="28029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40"/>
                </a:lnTo>
                <a:lnTo>
                  <a:pt x="28029" y="546160"/>
                </a:lnTo>
                <a:lnTo>
                  <a:pt x="58449" y="566669"/>
                </a:lnTo>
                <a:lnTo>
                  <a:pt x="95700" y="574190"/>
                </a:lnTo>
                <a:lnTo>
                  <a:pt x="2286593" y="574190"/>
                </a:lnTo>
                <a:lnTo>
                  <a:pt x="2323844" y="566669"/>
                </a:lnTo>
                <a:lnTo>
                  <a:pt x="2354263" y="546160"/>
                </a:lnTo>
                <a:lnTo>
                  <a:pt x="2374773" y="515740"/>
                </a:lnTo>
                <a:lnTo>
                  <a:pt x="2382294" y="478489"/>
                </a:lnTo>
                <a:lnTo>
                  <a:pt x="2382294" y="95700"/>
                </a:lnTo>
                <a:lnTo>
                  <a:pt x="2374773" y="58449"/>
                </a:lnTo>
                <a:lnTo>
                  <a:pt x="2354263" y="28029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462545" y="5969487"/>
            <a:ext cx="1539875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3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2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1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All</a:t>
            </a:r>
            <a:r>
              <a:rPr sz="1300" spc="-4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Service</a:t>
            </a:r>
            <a:r>
              <a:rPr sz="1300" spc="-4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Members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99117" y="5909300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4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29" y="28029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40"/>
                </a:lnTo>
                <a:lnTo>
                  <a:pt x="28029" y="546160"/>
                </a:lnTo>
                <a:lnTo>
                  <a:pt x="58449" y="566669"/>
                </a:lnTo>
                <a:lnTo>
                  <a:pt x="95700" y="574190"/>
                </a:lnTo>
                <a:lnTo>
                  <a:pt x="2286594" y="574190"/>
                </a:lnTo>
                <a:lnTo>
                  <a:pt x="2323845" y="566669"/>
                </a:lnTo>
                <a:lnTo>
                  <a:pt x="2354264" y="546160"/>
                </a:lnTo>
                <a:lnTo>
                  <a:pt x="2374773" y="515740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4" y="28029"/>
                </a:lnTo>
                <a:lnTo>
                  <a:pt x="2323845" y="7520"/>
                </a:lnTo>
                <a:lnTo>
                  <a:pt x="2286594" y="0"/>
                </a:lnTo>
                <a:close/>
              </a:path>
            </a:pathLst>
          </a:custGeom>
          <a:solidFill>
            <a:srgbClr val="1A1B1B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120538" y="5969487"/>
            <a:ext cx="1339850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50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4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2</a:t>
            </a:r>
            <a:endParaRPr sz="1600">
              <a:latin typeface="Arial MT"/>
              <a:cs typeface="Arial MT"/>
            </a:endParaRPr>
          </a:p>
          <a:p>
            <a:pPr marL="22225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Lifesaver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013939" y="1913221"/>
            <a:ext cx="9872980" cy="2407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5600"/>
              </a:lnSpc>
              <a:spcBef>
                <a:spcPts val="95"/>
              </a:spcBef>
              <a:tabLst>
                <a:tab pos="4030979" algn="l"/>
                <a:tab pos="4335780" algn="l"/>
              </a:tabLst>
            </a:pPr>
            <a:r>
              <a:rPr sz="5400" b="0" spc="-65" dirty="0">
                <a:solidFill>
                  <a:srgbClr val="FFFFFF"/>
                </a:solidFill>
                <a:latin typeface="Arial Black"/>
                <a:cs typeface="Arial Black"/>
              </a:rPr>
              <a:t>TACTICAL	</a:t>
            </a:r>
            <a:r>
              <a:rPr sz="5400" b="0" spc="-80" dirty="0">
                <a:solidFill>
                  <a:srgbClr val="FFFFFF"/>
                </a:solidFill>
                <a:latin typeface="Arial Black"/>
                <a:cs typeface="Arial Black"/>
              </a:rPr>
              <a:t>COMBAT </a:t>
            </a:r>
            <a:r>
              <a:rPr sz="5400" b="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400" b="0" spc="-60" dirty="0">
                <a:solidFill>
                  <a:srgbClr val="FFFFFF"/>
                </a:solidFill>
                <a:latin typeface="Arial Black"/>
                <a:cs typeface="Arial Black"/>
              </a:rPr>
              <a:t>CASUALTY	</a:t>
            </a:r>
            <a:r>
              <a:rPr sz="5400" b="0" spc="-5" dirty="0">
                <a:solidFill>
                  <a:srgbClr val="FFFFFF"/>
                </a:solidFill>
                <a:latin typeface="Arial Black"/>
                <a:cs typeface="Arial Black"/>
              </a:rPr>
              <a:t>CARE</a:t>
            </a:r>
            <a:r>
              <a:rPr sz="5400" b="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400" b="0" spc="-5" dirty="0">
                <a:solidFill>
                  <a:srgbClr val="FFFFFF"/>
                </a:solidFill>
                <a:latin typeface="Arial Black"/>
                <a:cs typeface="Arial Black"/>
              </a:rPr>
              <a:t>COURSE</a:t>
            </a:r>
            <a:endParaRPr sz="5400">
              <a:latin typeface="Arial Black"/>
              <a:cs typeface="Arial Black"/>
            </a:endParaRPr>
          </a:p>
          <a:p>
            <a:pPr marL="139700">
              <a:lnSpc>
                <a:spcPct val="100000"/>
              </a:lnSpc>
              <a:spcBef>
                <a:spcPts val="1235"/>
              </a:spcBef>
            </a:pPr>
            <a:r>
              <a:rPr sz="3200" spc="-5" dirty="0">
                <a:solidFill>
                  <a:srgbClr val="FFFFFF"/>
                </a:solidFill>
              </a:rPr>
              <a:t>MODULE</a:t>
            </a:r>
            <a:r>
              <a:rPr sz="3200" spc="-15" dirty="0">
                <a:solidFill>
                  <a:srgbClr val="FFFFFF"/>
                </a:solidFill>
              </a:rPr>
              <a:t> </a:t>
            </a:r>
            <a:r>
              <a:rPr sz="3200" dirty="0">
                <a:solidFill>
                  <a:srgbClr val="FFFFFF"/>
                </a:solidFill>
              </a:rPr>
              <a:t>14:</a:t>
            </a:r>
            <a:r>
              <a:rPr sz="3200" spc="-15" dirty="0">
                <a:solidFill>
                  <a:srgbClr val="FFFFFF"/>
                </a:solidFill>
              </a:rPr>
              <a:t> </a:t>
            </a:r>
            <a:r>
              <a:rPr sz="3200" dirty="0">
                <a:solidFill>
                  <a:srgbClr val="FFFFFF"/>
                </a:solidFill>
              </a:rPr>
              <a:t>EYE</a:t>
            </a:r>
            <a:r>
              <a:rPr sz="3200" spc="-15" dirty="0">
                <a:solidFill>
                  <a:srgbClr val="FFFFFF"/>
                </a:solidFill>
              </a:rPr>
              <a:t> </a:t>
            </a:r>
            <a:r>
              <a:rPr sz="3200" spc="-5" dirty="0">
                <a:solidFill>
                  <a:srgbClr val="FFFFFF"/>
                </a:solidFill>
              </a:rPr>
              <a:t>INJURIES</a:t>
            </a:r>
            <a:endParaRPr sz="3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745121" y="497154"/>
            <a:ext cx="8622048" cy="61356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9525" algn="ctr">
              <a:lnSpc>
                <a:spcPts val="2240"/>
              </a:lnSpc>
              <a:spcBef>
                <a:spcPts val="114"/>
              </a:spcBef>
            </a:pPr>
            <a:endParaRPr sz="3200" dirty="0">
              <a:latin typeface="Arial"/>
              <a:cs typeface="Arial"/>
            </a:endParaRPr>
          </a:p>
          <a:p>
            <a:pPr algn="ctr">
              <a:lnSpc>
                <a:spcPts val="2240"/>
              </a:lnSpc>
            </a:pPr>
            <a:r>
              <a:rPr sz="3600" b="1" spc="5" dirty="0">
                <a:solidFill>
                  <a:srgbClr val="FFFFFF"/>
                </a:solidFill>
                <a:latin typeface="Arial"/>
                <a:cs typeface="Arial"/>
              </a:rPr>
              <a:t>RAPID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5" dirty="0">
                <a:solidFill>
                  <a:srgbClr val="FFFFFF"/>
                </a:solidFill>
                <a:latin typeface="Arial"/>
                <a:cs typeface="Arial"/>
              </a:rPr>
              <a:t>FIELD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5" dirty="0">
                <a:solidFill>
                  <a:srgbClr val="FFFFFF"/>
                </a:solidFill>
                <a:latin typeface="Arial"/>
                <a:cs typeface="Arial"/>
              </a:rPr>
              <a:t>VISUAL</a:t>
            </a:r>
            <a:r>
              <a:rPr sz="36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5" dirty="0">
                <a:solidFill>
                  <a:srgbClr val="FFFFFF"/>
                </a:solidFill>
                <a:latin typeface="Arial"/>
                <a:cs typeface="Arial"/>
              </a:rPr>
              <a:t>ACUITY</a:t>
            </a:r>
            <a:r>
              <a:rPr sz="36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5" dirty="0">
                <a:solidFill>
                  <a:srgbClr val="FFFFFF"/>
                </a:solidFill>
                <a:latin typeface="Arial"/>
                <a:cs typeface="Arial"/>
              </a:rPr>
              <a:t>TEST</a:t>
            </a:r>
            <a:endParaRPr sz="32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935884" y="2250349"/>
            <a:ext cx="6320790" cy="3580765"/>
            <a:chOff x="2935884" y="2250349"/>
            <a:chExt cx="6320790" cy="3580765"/>
          </a:xfrm>
        </p:grpSpPr>
        <p:sp>
          <p:nvSpPr>
            <p:cNvPr id="8" name="object 8"/>
            <p:cNvSpPr/>
            <p:nvPr/>
          </p:nvSpPr>
          <p:spPr>
            <a:xfrm>
              <a:off x="2945409" y="2259874"/>
              <a:ext cx="6301740" cy="3561715"/>
            </a:xfrm>
            <a:custGeom>
              <a:avLst/>
              <a:gdLst/>
              <a:ahLst/>
              <a:cxnLst/>
              <a:rect l="l" t="t" r="r" b="b"/>
              <a:pathLst>
                <a:path w="6301740" h="3561715">
                  <a:moveTo>
                    <a:pt x="0" y="0"/>
                  </a:moveTo>
                  <a:lnTo>
                    <a:pt x="6301178" y="0"/>
                  </a:lnTo>
                  <a:lnTo>
                    <a:pt x="6301178" y="3561134"/>
                  </a:lnTo>
                  <a:lnTo>
                    <a:pt x="0" y="356113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8A8C8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500939" y="3445382"/>
              <a:ext cx="1190625" cy="1190625"/>
            </a:xfrm>
            <a:custGeom>
              <a:avLst/>
              <a:gdLst/>
              <a:ahLst/>
              <a:cxnLst/>
              <a:rect l="l" t="t" r="r" b="b"/>
              <a:pathLst>
                <a:path w="1190625" h="1190625">
                  <a:moveTo>
                    <a:pt x="595060" y="0"/>
                  </a:moveTo>
                  <a:lnTo>
                    <a:pt x="549409" y="1742"/>
                  </a:lnTo>
                  <a:lnTo>
                    <a:pt x="503975" y="6971"/>
                  </a:lnTo>
                  <a:lnTo>
                    <a:pt x="458974" y="15686"/>
                  </a:lnTo>
                  <a:lnTo>
                    <a:pt x="414623" y="27886"/>
                  </a:lnTo>
                  <a:lnTo>
                    <a:pt x="371138" y="43572"/>
                  </a:lnTo>
                  <a:lnTo>
                    <a:pt x="328736" y="62744"/>
                  </a:lnTo>
                  <a:lnTo>
                    <a:pt x="287634" y="85401"/>
                  </a:lnTo>
                  <a:lnTo>
                    <a:pt x="248047" y="111545"/>
                  </a:lnTo>
                  <a:lnTo>
                    <a:pt x="210193" y="141174"/>
                  </a:lnTo>
                  <a:lnTo>
                    <a:pt x="174289" y="174289"/>
                  </a:lnTo>
                  <a:lnTo>
                    <a:pt x="141174" y="210193"/>
                  </a:lnTo>
                  <a:lnTo>
                    <a:pt x="111545" y="248047"/>
                  </a:lnTo>
                  <a:lnTo>
                    <a:pt x="85401" y="287633"/>
                  </a:lnTo>
                  <a:lnTo>
                    <a:pt x="62744" y="328736"/>
                  </a:lnTo>
                  <a:lnTo>
                    <a:pt x="43572" y="371138"/>
                  </a:lnTo>
                  <a:lnTo>
                    <a:pt x="27886" y="414623"/>
                  </a:lnTo>
                  <a:lnTo>
                    <a:pt x="15686" y="458974"/>
                  </a:lnTo>
                  <a:lnTo>
                    <a:pt x="6971" y="503974"/>
                  </a:lnTo>
                  <a:lnTo>
                    <a:pt x="1742" y="549409"/>
                  </a:lnTo>
                  <a:lnTo>
                    <a:pt x="0" y="595059"/>
                  </a:lnTo>
                  <a:lnTo>
                    <a:pt x="1742" y="640710"/>
                  </a:lnTo>
                  <a:lnTo>
                    <a:pt x="6971" y="686144"/>
                  </a:lnTo>
                  <a:lnTo>
                    <a:pt x="15686" y="731145"/>
                  </a:lnTo>
                  <a:lnTo>
                    <a:pt x="27886" y="775496"/>
                  </a:lnTo>
                  <a:lnTo>
                    <a:pt x="43572" y="818981"/>
                  </a:lnTo>
                  <a:lnTo>
                    <a:pt x="62744" y="861383"/>
                  </a:lnTo>
                  <a:lnTo>
                    <a:pt x="85401" y="902485"/>
                  </a:lnTo>
                  <a:lnTo>
                    <a:pt x="111545" y="942072"/>
                  </a:lnTo>
                  <a:lnTo>
                    <a:pt x="141174" y="979926"/>
                  </a:lnTo>
                  <a:lnTo>
                    <a:pt x="174289" y="1015830"/>
                  </a:lnTo>
                  <a:lnTo>
                    <a:pt x="210193" y="1048945"/>
                  </a:lnTo>
                  <a:lnTo>
                    <a:pt x="248047" y="1078574"/>
                  </a:lnTo>
                  <a:lnTo>
                    <a:pt x="287634" y="1104718"/>
                  </a:lnTo>
                  <a:lnTo>
                    <a:pt x="328736" y="1127375"/>
                  </a:lnTo>
                  <a:lnTo>
                    <a:pt x="371138" y="1146547"/>
                  </a:lnTo>
                  <a:lnTo>
                    <a:pt x="414623" y="1162233"/>
                  </a:lnTo>
                  <a:lnTo>
                    <a:pt x="458974" y="1174434"/>
                  </a:lnTo>
                  <a:lnTo>
                    <a:pt x="503975" y="1183148"/>
                  </a:lnTo>
                  <a:lnTo>
                    <a:pt x="549409" y="1188377"/>
                  </a:lnTo>
                  <a:lnTo>
                    <a:pt x="595060" y="1190120"/>
                  </a:lnTo>
                  <a:lnTo>
                    <a:pt x="640710" y="1188377"/>
                  </a:lnTo>
                  <a:lnTo>
                    <a:pt x="686144" y="1183148"/>
                  </a:lnTo>
                  <a:lnTo>
                    <a:pt x="731145" y="1174434"/>
                  </a:lnTo>
                  <a:lnTo>
                    <a:pt x="775496" y="1162233"/>
                  </a:lnTo>
                  <a:lnTo>
                    <a:pt x="818981" y="1146547"/>
                  </a:lnTo>
                  <a:lnTo>
                    <a:pt x="861383" y="1127375"/>
                  </a:lnTo>
                  <a:lnTo>
                    <a:pt x="902486" y="1104718"/>
                  </a:lnTo>
                  <a:lnTo>
                    <a:pt x="942072" y="1078574"/>
                  </a:lnTo>
                  <a:lnTo>
                    <a:pt x="979926" y="1048945"/>
                  </a:lnTo>
                  <a:lnTo>
                    <a:pt x="1015830" y="1015830"/>
                  </a:lnTo>
                  <a:lnTo>
                    <a:pt x="1048945" y="979926"/>
                  </a:lnTo>
                  <a:lnTo>
                    <a:pt x="1078574" y="942072"/>
                  </a:lnTo>
                  <a:lnTo>
                    <a:pt x="1104718" y="902485"/>
                  </a:lnTo>
                  <a:lnTo>
                    <a:pt x="1127375" y="861383"/>
                  </a:lnTo>
                  <a:lnTo>
                    <a:pt x="1146547" y="818981"/>
                  </a:lnTo>
                  <a:lnTo>
                    <a:pt x="1162233" y="775496"/>
                  </a:lnTo>
                  <a:lnTo>
                    <a:pt x="1174434" y="731145"/>
                  </a:lnTo>
                  <a:lnTo>
                    <a:pt x="1183148" y="686144"/>
                  </a:lnTo>
                  <a:lnTo>
                    <a:pt x="1188377" y="640710"/>
                  </a:lnTo>
                  <a:lnTo>
                    <a:pt x="1190120" y="595059"/>
                  </a:lnTo>
                  <a:lnTo>
                    <a:pt x="1188377" y="549409"/>
                  </a:lnTo>
                  <a:lnTo>
                    <a:pt x="1183148" y="503974"/>
                  </a:lnTo>
                  <a:lnTo>
                    <a:pt x="1174434" y="458974"/>
                  </a:lnTo>
                  <a:lnTo>
                    <a:pt x="1162233" y="414623"/>
                  </a:lnTo>
                  <a:lnTo>
                    <a:pt x="1146547" y="371138"/>
                  </a:lnTo>
                  <a:lnTo>
                    <a:pt x="1127375" y="328736"/>
                  </a:lnTo>
                  <a:lnTo>
                    <a:pt x="1104718" y="287633"/>
                  </a:lnTo>
                  <a:lnTo>
                    <a:pt x="1078574" y="248047"/>
                  </a:lnTo>
                  <a:lnTo>
                    <a:pt x="1048945" y="210193"/>
                  </a:lnTo>
                  <a:lnTo>
                    <a:pt x="1015830" y="174289"/>
                  </a:lnTo>
                  <a:lnTo>
                    <a:pt x="979926" y="141174"/>
                  </a:lnTo>
                  <a:lnTo>
                    <a:pt x="942072" y="111545"/>
                  </a:lnTo>
                  <a:lnTo>
                    <a:pt x="902486" y="85401"/>
                  </a:lnTo>
                  <a:lnTo>
                    <a:pt x="861383" y="62744"/>
                  </a:lnTo>
                  <a:lnTo>
                    <a:pt x="818981" y="43572"/>
                  </a:lnTo>
                  <a:lnTo>
                    <a:pt x="775496" y="27886"/>
                  </a:lnTo>
                  <a:lnTo>
                    <a:pt x="731145" y="15686"/>
                  </a:lnTo>
                  <a:lnTo>
                    <a:pt x="686144" y="6971"/>
                  </a:lnTo>
                  <a:lnTo>
                    <a:pt x="640710" y="1742"/>
                  </a:lnTo>
                  <a:lnTo>
                    <a:pt x="595060" y="0"/>
                  </a:lnTo>
                  <a:close/>
                </a:path>
              </a:pathLst>
            </a:custGeom>
            <a:solidFill>
              <a:srgbClr val="6166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898122" y="3735993"/>
              <a:ext cx="525145" cy="608965"/>
            </a:xfrm>
            <a:custGeom>
              <a:avLst/>
              <a:gdLst/>
              <a:ahLst/>
              <a:cxnLst/>
              <a:rect l="l" t="t" r="r" b="b"/>
              <a:pathLst>
                <a:path w="525145" h="608964">
                  <a:moveTo>
                    <a:pt x="0" y="0"/>
                  </a:moveTo>
                  <a:lnTo>
                    <a:pt x="0" y="608897"/>
                  </a:lnTo>
                  <a:lnTo>
                    <a:pt x="524913" y="3044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908064" y="6056522"/>
            <a:ext cx="4711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10" dirty="0">
                <a:solidFill>
                  <a:srgbClr val="8A8C8C"/>
                </a:solidFill>
                <a:latin typeface="Arial"/>
                <a:cs typeface="Arial"/>
              </a:rPr>
              <a:t>Video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8A8C8C"/>
                </a:solidFill>
                <a:latin typeface="Arial"/>
                <a:cs typeface="Arial"/>
              </a:rPr>
              <a:t>can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8A8C8C"/>
                </a:solidFill>
                <a:latin typeface="Arial"/>
                <a:cs typeface="Arial"/>
              </a:rPr>
              <a:t>be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8A8C8C"/>
                </a:solidFill>
                <a:latin typeface="Arial"/>
                <a:cs typeface="Arial"/>
              </a:rPr>
              <a:t>found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8A8C8C"/>
                </a:solidFill>
                <a:latin typeface="Arial"/>
                <a:cs typeface="Arial"/>
              </a:rPr>
              <a:t>on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8A8C8C"/>
                </a:solidFill>
                <a:latin typeface="Arial"/>
                <a:cs typeface="Arial"/>
              </a:rPr>
              <a:t>deployedmedicine.com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626667"/>
                </a:solidFill>
              </a:rPr>
              <a:t>10</a:t>
            </a:fld>
            <a:endParaRPr dirty="0">
              <a:solidFill>
                <a:srgbClr val="626667"/>
              </a:solidFill>
            </a:endParaRPr>
          </a:p>
        </p:txBody>
      </p:sp>
      <p:pic>
        <p:nvPicPr>
          <p:cNvPr id="13" name="14a. Visual Acuity Test">
            <a:hlinkClick r:id="" action="ppaction://media"/>
            <a:extLst>
              <a:ext uri="{FF2B5EF4-FFF2-40B4-BE49-F238E27FC236}">
                <a16:creationId xmlns:a16="http://schemas.microsoft.com/office/drawing/2014/main" id="{220B012A-6698-5F47-01AF-1A6A0D6A8F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7073" y="1564786"/>
            <a:ext cx="8518144" cy="4791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71788" y="284892"/>
            <a:ext cx="28486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14:</a:t>
            </a:r>
            <a:r>
              <a:rPr sz="2000" b="1" spc="-3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Eye</a:t>
            </a:r>
            <a:r>
              <a:rPr sz="2000" b="1" spc="-2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Injuries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543026" y="734244"/>
            <a:ext cx="5106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921928"/>
                </a:solidFill>
              </a:rPr>
              <a:t>PROTECTING</a:t>
            </a:r>
            <a:r>
              <a:rPr sz="3600" spc="-35" dirty="0">
                <a:solidFill>
                  <a:srgbClr val="921928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THE</a:t>
            </a:r>
            <a:r>
              <a:rPr sz="3600" spc="-30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EYE</a:t>
            </a:r>
            <a:endParaRPr sz="3600"/>
          </a:p>
        </p:txBody>
      </p:sp>
      <p:sp>
        <p:nvSpPr>
          <p:cNvPr id="5" name="object 5"/>
          <p:cNvSpPr/>
          <p:nvPr/>
        </p:nvSpPr>
        <p:spPr>
          <a:xfrm>
            <a:off x="6716744" y="5985252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90">
                <a:moveTo>
                  <a:pt x="359999" y="0"/>
                </a:moveTo>
                <a:lnTo>
                  <a:pt x="314035" y="2928"/>
                </a:lnTo>
                <a:lnTo>
                  <a:pt x="268676" y="11715"/>
                </a:lnTo>
                <a:lnTo>
                  <a:pt x="224531" y="26360"/>
                </a:lnTo>
                <a:lnTo>
                  <a:pt x="182206" y="46862"/>
                </a:lnTo>
                <a:lnTo>
                  <a:pt x="142307" y="73223"/>
                </a:lnTo>
                <a:lnTo>
                  <a:pt x="105441" y="105441"/>
                </a:lnTo>
                <a:lnTo>
                  <a:pt x="73223" y="142307"/>
                </a:lnTo>
                <a:lnTo>
                  <a:pt x="46863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59999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3" y="537793"/>
                </a:lnTo>
                <a:lnTo>
                  <a:pt x="73223" y="577692"/>
                </a:lnTo>
                <a:lnTo>
                  <a:pt x="105441" y="614558"/>
                </a:lnTo>
                <a:lnTo>
                  <a:pt x="142307" y="646776"/>
                </a:lnTo>
                <a:lnTo>
                  <a:pt x="182206" y="673137"/>
                </a:lnTo>
                <a:lnTo>
                  <a:pt x="224531" y="693639"/>
                </a:lnTo>
                <a:lnTo>
                  <a:pt x="268676" y="708284"/>
                </a:lnTo>
                <a:lnTo>
                  <a:pt x="314035" y="717071"/>
                </a:lnTo>
                <a:lnTo>
                  <a:pt x="359999" y="719999"/>
                </a:lnTo>
                <a:lnTo>
                  <a:pt x="405964" y="717071"/>
                </a:lnTo>
                <a:lnTo>
                  <a:pt x="451322" y="708284"/>
                </a:lnTo>
                <a:lnTo>
                  <a:pt x="495467" y="693639"/>
                </a:lnTo>
                <a:lnTo>
                  <a:pt x="537793" y="673137"/>
                </a:lnTo>
                <a:lnTo>
                  <a:pt x="577692" y="646776"/>
                </a:lnTo>
                <a:lnTo>
                  <a:pt x="614558" y="614558"/>
                </a:lnTo>
                <a:lnTo>
                  <a:pt x="646776" y="577692"/>
                </a:lnTo>
                <a:lnTo>
                  <a:pt x="673136" y="537793"/>
                </a:lnTo>
                <a:lnTo>
                  <a:pt x="693639" y="495468"/>
                </a:lnTo>
                <a:lnTo>
                  <a:pt x="708284" y="451323"/>
                </a:lnTo>
                <a:lnTo>
                  <a:pt x="717070" y="405964"/>
                </a:lnTo>
                <a:lnTo>
                  <a:pt x="719999" y="359999"/>
                </a:lnTo>
                <a:lnTo>
                  <a:pt x="717070" y="314035"/>
                </a:lnTo>
                <a:lnTo>
                  <a:pt x="708284" y="268676"/>
                </a:lnTo>
                <a:lnTo>
                  <a:pt x="693639" y="224531"/>
                </a:lnTo>
                <a:lnTo>
                  <a:pt x="673136" y="182206"/>
                </a:lnTo>
                <a:lnTo>
                  <a:pt x="646776" y="142307"/>
                </a:lnTo>
                <a:lnTo>
                  <a:pt x="614558" y="105441"/>
                </a:lnTo>
                <a:lnTo>
                  <a:pt x="577692" y="73223"/>
                </a:lnTo>
                <a:lnTo>
                  <a:pt x="537793" y="46862"/>
                </a:lnTo>
                <a:lnTo>
                  <a:pt x="495467" y="26360"/>
                </a:lnTo>
                <a:lnTo>
                  <a:pt x="451322" y="11715"/>
                </a:lnTo>
                <a:lnTo>
                  <a:pt x="405964" y="2928"/>
                </a:lnTo>
                <a:lnTo>
                  <a:pt x="359999" y="0"/>
                </a:lnTo>
                <a:close/>
              </a:path>
            </a:pathLst>
          </a:custGeom>
          <a:solidFill>
            <a:srgbClr val="7647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61122" y="1438098"/>
            <a:ext cx="4784090" cy="119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APP</a:t>
            </a:r>
            <a:r>
              <a:rPr sz="2400" b="1" spc="-225" dirty="0">
                <a:solidFill>
                  <a:srgbClr val="921928"/>
                </a:solidFill>
                <a:latin typeface="Arial"/>
                <a:cs typeface="Arial"/>
              </a:rPr>
              <a:t>L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Y</a:t>
            </a:r>
            <a:r>
              <a:rPr sz="2400" b="1" spc="-13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A</a:t>
            </a:r>
            <a:r>
              <a:rPr sz="2400" b="1" spc="-9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R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IGI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D EYE SH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E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L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D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2300"/>
              </a:lnSpc>
              <a:spcBef>
                <a:spcPts val="1775"/>
              </a:spcBef>
            </a:pPr>
            <a:r>
              <a:rPr sz="2000" spc="-5" dirty="0">
                <a:latin typeface="Arial MT"/>
                <a:cs typeface="Arial MT"/>
              </a:rPr>
              <a:t>Improvised </a:t>
            </a:r>
            <a:r>
              <a:rPr sz="2000" dirty="0">
                <a:latin typeface="Arial MT"/>
                <a:cs typeface="Arial MT"/>
              </a:rPr>
              <a:t>eye shield can be a </a:t>
            </a:r>
            <a:r>
              <a:rPr sz="2000" spc="-5" dirty="0">
                <a:latin typeface="Arial MT"/>
                <a:cs typeface="Arial MT"/>
              </a:rPr>
              <a:t>styrofoam/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plastic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cup,</a:t>
            </a:r>
            <a:r>
              <a:rPr sz="2000" spc="-5" dirty="0">
                <a:latin typeface="Arial MT"/>
                <a:cs typeface="Arial MT"/>
              </a:rPr>
              <a:t> to protect </a:t>
            </a:r>
            <a:r>
              <a:rPr sz="2000" dirty="0">
                <a:latin typeface="Arial MT"/>
                <a:cs typeface="Arial MT"/>
              </a:rPr>
              <a:t>an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injured eye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97375" y="2851612"/>
            <a:ext cx="1573193" cy="274999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403998" y="4189321"/>
            <a:ext cx="1003935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i="1" dirty="0">
                <a:latin typeface="Arial"/>
                <a:cs typeface="Arial"/>
              </a:rPr>
              <a:t>Rigid</a:t>
            </a:r>
            <a:r>
              <a:rPr sz="1800" i="1" spc="-10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Eye  Shield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153872" y="2585497"/>
            <a:ext cx="2148840" cy="1924685"/>
            <a:chOff x="1153872" y="2585497"/>
            <a:chExt cx="2148840" cy="1924685"/>
          </a:xfrm>
        </p:grpSpPr>
        <p:sp>
          <p:nvSpPr>
            <p:cNvPr id="10" name="object 10"/>
            <p:cNvSpPr/>
            <p:nvPr/>
          </p:nvSpPr>
          <p:spPr>
            <a:xfrm>
              <a:off x="2503298" y="4326652"/>
              <a:ext cx="445134" cy="170815"/>
            </a:xfrm>
            <a:custGeom>
              <a:avLst/>
              <a:gdLst/>
              <a:ahLst/>
              <a:cxnLst/>
              <a:rect l="l" t="t" r="r" b="b"/>
              <a:pathLst>
                <a:path w="445135" h="170814">
                  <a:moveTo>
                    <a:pt x="0" y="170636"/>
                  </a:moveTo>
                  <a:lnTo>
                    <a:pt x="432960" y="4548"/>
                  </a:lnTo>
                  <a:lnTo>
                    <a:pt x="444818" y="0"/>
                  </a:lnTo>
                </a:path>
              </a:pathLst>
            </a:custGeom>
            <a:ln w="25400">
              <a:solidFill>
                <a:srgbClr val="F26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08378" y="4281445"/>
              <a:ext cx="87382" cy="8738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3872" y="2585497"/>
              <a:ext cx="2148832" cy="1711009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86674" y="2604885"/>
            <a:ext cx="3039436" cy="3039436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8116432" y="1578818"/>
            <a:ext cx="3707129" cy="4547870"/>
            <a:chOff x="8116432" y="1578818"/>
            <a:chExt cx="3707129" cy="4547870"/>
          </a:xfrm>
        </p:grpSpPr>
        <p:sp>
          <p:nvSpPr>
            <p:cNvPr id="15" name="object 15"/>
            <p:cNvSpPr/>
            <p:nvPr/>
          </p:nvSpPr>
          <p:spPr>
            <a:xfrm>
              <a:off x="8116432" y="1578818"/>
              <a:ext cx="3707129" cy="4547870"/>
            </a:xfrm>
            <a:custGeom>
              <a:avLst/>
              <a:gdLst/>
              <a:ahLst/>
              <a:cxnLst/>
              <a:rect l="l" t="t" r="r" b="b"/>
              <a:pathLst>
                <a:path w="3707129" h="4547870">
                  <a:moveTo>
                    <a:pt x="3621206" y="0"/>
                  </a:moveTo>
                  <a:lnTo>
                    <a:pt x="85552" y="0"/>
                  </a:lnTo>
                  <a:lnTo>
                    <a:pt x="52251" y="6723"/>
                  </a:lnTo>
                  <a:lnTo>
                    <a:pt x="25057" y="25057"/>
                  </a:lnTo>
                  <a:lnTo>
                    <a:pt x="6723" y="52251"/>
                  </a:lnTo>
                  <a:lnTo>
                    <a:pt x="0" y="85552"/>
                  </a:lnTo>
                  <a:lnTo>
                    <a:pt x="0" y="4462108"/>
                  </a:lnTo>
                  <a:lnTo>
                    <a:pt x="6723" y="4495409"/>
                  </a:lnTo>
                  <a:lnTo>
                    <a:pt x="25057" y="4522603"/>
                  </a:lnTo>
                  <a:lnTo>
                    <a:pt x="52251" y="4540937"/>
                  </a:lnTo>
                  <a:lnTo>
                    <a:pt x="85552" y="4547660"/>
                  </a:lnTo>
                  <a:lnTo>
                    <a:pt x="3621206" y="4547660"/>
                  </a:lnTo>
                  <a:lnTo>
                    <a:pt x="3654507" y="4540937"/>
                  </a:lnTo>
                  <a:lnTo>
                    <a:pt x="3681701" y="4522603"/>
                  </a:lnTo>
                  <a:lnTo>
                    <a:pt x="3700036" y="4495409"/>
                  </a:lnTo>
                  <a:lnTo>
                    <a:pt x="3706759" y="4462108"/>
                  </a:lnTo>
                  <a:lnTo>
                    <a:pt x="3706759" y="85552"/>
                  </a:lnTo>
                  <a:lnTo>
                    <a:pt x="3700036" y="52251"/>
                  </a:lnTo>
                  <a:lnTo>
                    <a:pt x="3681701" y="25057"/>
                  </a:lnTo>
                  <a:lnTo>
                    <a:pt x="3654507" y="6723"/>
                  </a:lnTo>
                  <a:lnTo>
                    <a:pt x="3621206" y="0"/>
                  </a:lnTo>
                  <a:close/>
                </a:path>
              </a:pathLst>
            </a:custGeom>
            <a:solidFill>
              <a:srgbClr val="FFF4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37312" y="1798134"/>
              <a:ext cx="348244" cy="308978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59385" rIns="0" bIns="0" rtlCol="0">
            <a:spAutoFit/>
          </a:bodyPr>
          <a:lstStyle/>
          <a:p>
            <a:pPr marL="481965">
              <a:lnSpc>
                <a:spcPct val="100000"/>
              </a:lnSpc>
              <a:spcBef>
                <a:spcPts val="1255"/>
              </a:spcBef>
            </a:pPr>
            <a:r>
              <a:rPr spc="-15" dirty="0"/>
              <a:t>IMPORTANT!</a:t>
            </a: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b="0" dirty="0">
                <a:latin typeface="Arial MT"/>
                <a:cs typeface="Arial MT"/>
              </a:rPr>
              <a:t>DO</a:t>
            </a:r>
            <a:r>
              <a:rPr b="0" spc="-30" dirty="0">
                <a:latin typeface="Arial MT"/>
                <a:cs typeface="Arial MT"/>
              </a:rPr>
              <a:t> </a:t>
            </a:r>
            <a:r>
              <a:rPr u="heavy" dirty="0">
                <a:uFill>
                  <a:solidFill>
                    <a:srgbClr val="000000"/>
                  </a:solidFill>
                </a:uFill>
              </a:rPr>
              <a:t>NOT</a:t>
            </a:r>
            <a:r>
              <a:rPr spc="-114" dirty="0"/>
              <a:t> </a:t>
            </a:r>
            <a:r>
              <a:rPr b="0" spc="-30" dirty="0">
                <a:latin typeface="Arial MT"/>
                <a:cs typeface="Arial MT"/>
              </a:rPr>
              <a:t>APPLY</a:t>
            </a:r>
            <a:r>
              <a:rPr b="0" spc="-5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PRESSURE</a:t>
            </a:r>
          </a:p>
          <a:p>
            <a:pPr marL="216535" marR="174625">
              <a:lnSpc>
                <a:spcPts val="1800"/>
              </a:lnSpc>
              <a:spcBef>
                <a:spcPts val="830"/>
              </a:spcBef>
            </a:pPr>
            <a:r>
              <a:rPr sz="1600" b="0" spc="-5" dirty="0">
                <a:latin typeface="Arial MT"/>
                <a:cs typeface="Arial MT"/>
              </a:rPr>
              <a:t>Avoid/prevent manipulation, </a:t>
            </a:r>
            <a:r>
              <a:rPr sz="1600" b="0" dirty="0">
                <a:latin typeface="Arial MT"/>
                <a:cs typeface="Arial MT"/>
              </a:rPr>
              <a:t> pressure,</a:t>
            </a:r>
            <a:r>
              <a:rPr sz="1600" b="0" spc="-15" dirty="0">
                <a:latin typeface="Arial MT"/>
                <a:cs typeface="Arial MT"/>
              </a:rPr>
              <a:t> </a:t>
            </a:r>
            <a:r>
              <a:rPr sz="1600" b="0" dirty="0">
                <a:latin typeface="Arial MT"/>
                <a:cs typeface="Arial MT"/>
              </a:rPr>
              <a:t>or</a:t>
            </a:r>
            <a:r>
              <a:rPr sz="1600" b="0" spc="-15" dirty="0">
                <a:latin typeface="Arial MT"/>
                <a:cs typeface="Arial MT"/>
              </a:rPr>
              <a:t> </a:t>
            </a:r>
            <a:r>
              <a:rPr sz="1600" b="0" spc="-5" dirty="0">
                <a:latin typeface="Arial MT"/>
                <a:cs typeface="Arial MT"/>
              </a:rPr>
              <a:t>additional</a:t>
            </a:r>
            <a:r>
              <a:rPr sz="1600" b="0" spc="-10" dirty="0">
                <a:latin typeface="Arial MT"/>
                <a:cs typeface="Arial MT"/>
              </a:rPr>
              <a:t> </a:t>
            </a:r>
            <a:r>
              <a:rPr sz="1600" b="0" spc="-5" dirty="0">
                <a:latin typeface="Arial MT"/>
                <a:cs typeface="Arial MT"/>
              </a:rPr>
              <a:t>trauma </a:t>
            </a:r>
            <a:r>
              <a:rPr sz="1600" b="0" spc="-430" dirty="0">
                <a:latin typeface="Arial MT"/>
                <a:cs typeface="Arial MT"/>
              </a:rPr>
              <a:t> </a:t>
            </a:r>
            <a:r>
              <a:rPr sz="1600" b="0" spc="-5" dirty="0">
                <a:latin typeface="Arial MT"/>
                <a:cs typeface="Arial MT"/>
              </a:rPr>
              <a:t>to the </a:t>
            </a:r>
            <a:r>
              <a:rPr sz="1600" b="0" dirty="0">
                <a:latin typeface="Arial MT"/>
                <a:cs typeface="Arial MT"/>
              </a:rPr>
              <a:t>eye </a:t>
            </a:r>
            <a:r>
              <a:rPr sz="1600" b="0" spc="-5" dirty="0">
                <a:latin typeface="Arial MT"/>
                <a:cs typeface="Arial MT"/>
              </a:rPr>
              <a:t>that </a:t>
            </a:r>
            <a:r>
              <a:rPr sz="1600" b="0" dirty="0">
                <a:latin typeface="Arial MT"/>
                <a:cs typeface="Arial MT"/>
              </a:rPr>
              <a:t>might cause </a:t>
            </a:r>
            <a:r>
              <a:rPr sz="1600" b="0" spc="5" dirty="0">
                <a:latin typeface="Arial MT"/>
                <a:cs typeface="Arial MT"/>
              </a:rPr>
              <a:t> </a:t>
            </a:r>
            <a:r>
              <a:rPr sz="1600" b="0" spc="-5" dirty="0">
                <a:latin typeface="Arial MT"/>
                <a:cs typeface="Arial MT"/>
              </a:rPr>
              <a:t>further</a:t>
            </a:r>
            <a:r>
              <a:rPr sz="1600" b="0" spc="-10" dirty="0">
                <a:latin typeface="Arial MT"/>
                <a:cs typeface="Arial MT"/>
              </a:rPr>
              <a:t> </a:t>
            </a:r>
            <a:r>
              <a:rPr sz="1600" b="0" dirty="0">
                <a:latin typeface="Arial MT"/>
                <a:cs typeface="Arial MT"/>
              </a:rPr>
              <a:t>damage</a:t>
            </a:r>
            <a:endParaRPr sz="1600">
              <a:latin typeface="Arial MT"/>
              <a:cs typeface="Arial MT"/>
            </a:endParaRPr>
          </a:p>
          <a:p>
            <a:pPr marL="216535" marR="5080">
              <a:lnSpc>
                <a:spcPts val="1800"/>
              </a:lnSpc>
              <a:spcBef>
                <a:spcPts val="1200"/>
              </a:spcBef>
            </a:pPr>
            <a:r>
              <a:rPr sz="1600" b="0" dirty="0">
                <a:latin typeface="Arial MT"/>
                <a:cs typeface="Arial MT"/>
              </a:rPr>
              <a:t>Pressure</a:t>
            </a:r>
            <a:r>
              <a:rPr sz="1600" b="0" spc="-15" dirty="0">
                <a:latin typeface="Arial MT"/>
                <a:cs typeface="Arial MT"/>
              </a:rPr>
              <a:t> </a:t>
            </a:r>
            <a:r>
              <a:rPr sz="1600" b="0" dirty="0">
                <a:latin typeface="Arial MT"/>
                <a:cs typeface="Arial MT"/>
              </a:rPr>
              <a:t>on</a:t>
            </a:r>
            <a:r>
              <a:rPr sz="1600" b="0" spc="-15" dirty="0">
                <a:latin typeface="Arial MT"/>
                <a:cs typeface="Arial MT"/>
              </a:rPr>
              <a:t> </a:t>
            </a:r>
            <a:r>
              <a:rPr sz="1600" b="0" spc="-5" dirty="0">
                <a:latin typeface="Arial MT"/>
                <a:cs typeface="Arial MT"/>
              </a:rPr>
              <a:t>the</a:t>
            </a:r>
            <a:r>
              <a:rPr sz="1600" b="0" spc="-15" dirty="0">
                <a:latin typeface="Arial MT"/>
                <a:cs typeface="Arial MT"/>
              </a:rPr>
              <a:t> </a:t>
            </a:r>
            <a:r>
              <a:rPr sz="1600" b="0" dirty="0">
                <a:latin typeface="Arial MT"/>
                <a:cs typeface="Arial MT"/>
              </a:rPr>
              <a:t>eye</a:t>
            </a:r>
            <a:r>
              <a:rPr sz="1600" b="0" spc="-15" dirty="0">
                <a:latin typeface="Arial MT"/>
                <a:cs typeface="Arial MT"/>
              </a:rPr>
              <a:t> </a:t>
            </a:r>
            <a:r>
              <a:rPr sz="1600" b="0" dirty="0">
                <a:latin typeface="Arial MT"/>
                <a:cs typeface="Arial MT"/>
              </a:rPr>
              <a:t>could</a:t>
            </a:r>
            <a:r>
              <a:rPr sz="1600" b="0" spc="-10" dirty="0">
                <a:latin typeface="Arial MT"/>
                <a:cs typeface="Arial MT"/>
              </a:rPr>
              <a:t> </a:t>
            </a:r>
            <a:r>
              <a:rPr sz="1600" b="0" spc="-5" dirty="0">
                <a:latin typeface="Arial MT"/>
                <a:cs typeface="Arial MT"/>
              </a:rPr>
              <a:t>force </a:t>
            </a:r>
            <a:r>
              <a:rPr sz="1600" b="0" spc="-430" dirty="0">
                <a:latin typeface="Arial MT"/>
                <a:cs typeface="Arial MT"/>
              </a:rPr>
              <a:t> </a:t>
            </a:r>
            <a:r>
              <a:rPr sz="1600" b="0" spc="-5" dirty="0">
                <a:latin typeface="Arial MT"/>
                <a:cs typeface="Arial MT"/>
              </a:rPr>
              <a:t>the interior contents </a:t>
            </a:r>
            <a:r>
              <a:rPr sz="1600" b="0" dirty="0">
                <a:latin typeface="Arial MT"/>
                <a:cs typeface="Arial MT"/>
              </a:rPr>
              <a:t>of </a:t>
            </a:r>
            <a:r>
              <a:rPr sz="1600" b="0" spc="-5" dirty="0">
                <a:latin typeface="Arial MT"/>
                <a:cs typeface="Arial MT"/>
              </a:rPr>
              <a:t>the </a:t>
            </a:r>
            <a:r>
              <a:rPr sz="1600" b="0" dirty="0">
                <a:latin typeface="Arial MT"/>
                <a:cs typeface="Arial MT"/>
              </a:rPr>
              <a:t>eye </a:t>
            </a:r>
            <a:r>
              <a:rPr sz="1600" b="0" spc="5" dirty="0">
                <a:latin typeface="Arial MT"/>
                <a:cs typeface="Arial MT"/>
              </a:rPr>
              <a:t> </a:t>
            </a:r>
            <a:r>
              <a:rPr sz="1600" b="0" dirty="0">
                <a:latin typeface="Arial MT"/>
                <a:cs typeface="Arial MT"/>
              </a:rPr>
              <a:t>out of </a:t>
            </a:r>
            <a:r>
              <a:rPr sz="1600" b="0" spc="-5" dirty="0">
                <a:latin typeface="Arial MT"/>
                <a:cs typeface="Arial MT"/>
              </a:rPr>
              <a:t>the </a:t>
            </a:r>
            <a:r>
              <a:rPr sz="1600" b="0" dirty="0">
                <a:latin typeface="Arial MT"/>
                <a:cs typeface="Arial MT"/>
              </a:rPr>
              <a:t>eyeball </a:t>
            </a:r>
            <a:r>
              <a:rPr sz="1600" b="0" spc="-5" dirty="0">
                <a:latin typeface="Arial MT"/>
                <a:cs typeface="Arial MT"/>
              </a:rPr>
              <a:t>through </a:t>
            </a:r>
            <a:r>
              <a:rPr sz="1600" b="0" dirty="0">
                <a:latin typeface="Arial MT"/>
                <a:cs typeface="Arial MT"/>
              </a:rPr>
              <a:t>a cut </a:t>
            </a:r>
            <a:r>
              <a:rPr sz="1600" b="0" spc="5" dirty="0">
                <a:latin typeface="Arial MT"/>
                <a:cs typeface="Arial MT"/>
              </a:rPr>
              <a:t> </a:t>
            </a:r>
            <a:r>
              <a:rPr sz="1600" b="0" dirty="0">
                <a:latin typeface="Arial MT"/>
                <a:cs typeface="Arial MT"/>
              </a:rPr>
              <a:t>or</a:t>
            </a:r>
            <a:r>
              <a:rPr sz="1600" b="0" spc="-10" dirty="0">
                <a:latin typeface="Arial MT"/>
                <a:cs typeface="Arial MT"/>
              </a:rPr>
              <a:t> </a:t>
            </a:r>
            <a:r>
              <a:rPr sz="1600" b="0" spc="-5" dirty="0">
                <a:latin typeface="Arial MT"/>
                <a:cs typeface="Arial MT"/>
              </a:rPr>
              <a:t>laceration</a:t>
            </a:r>
            <a:endParaRPr sz="1600">
              <a:latin typeface="Arial MT"/>
              <a:cs typeface="Arial MT"/>
            </a:endParaRPr>
          </a:p>
          <a:p>
            <a:pPr marL="216535" marR="20320">
              <a:lnSpc>
                <a:spcPts val="1800"/>
              </a:lnSpc>
              <a:spcBef>
                <a:spcPts val="1200"/>
              </a:spcBef>
            </a:pPr>
            <a:r>
              <a:rPr sz="1600" b="0" spc="-10" dirty="0">
                <a:latin typeface="Arial MT"/>
                <a:cs typeface="Arial MT"/>
              </a:rPr>
              <a:t>Alternatively,</a:t>
            </a:r>
            <a:r>
              <a:rPr sz="1600" b="0" spc="-35" dirty="0">
                <a:latin typeface="Arial MT"/>
                <a:cs typeface="Arial MT"/>
              </a:rPr>
              <a:t> </a:t>
            </a:r>
            <a:r>
              <a:rPr sz="1600" b="0" dirty="0">
                <a:latin typeface="Arial MT"/>
                <a:cs typeface="Arial MT"/>
              </a:rPr>
              <a:t>an</a:t>
            </a:r>
            <a:r>
              <a:rPr sz="1600" b="0" spc="-30" dirty="0">
                <a:latin typeface="Arial MT"/>
                <a:cs typeface="Arial MT"/>
              </a:rPr>
              <a:t> </a:t>
            </a:r>
            <a:r>
              <a:rPr sz="1600" b="0" dirty="0">
                <a:latin typeface="Arial MT"/>
                <a:cs typeface="Arial MT"/>
              </a:rPr>
              <a:t>improvised</a:t>
            </a:r>
            <a:r>
              <a:rPr sz="1600" b="0" spc="-30" dirty="0">
                <a:latin typeface="Arial MT"/>
                <a:cs typeface="Arial MT"/>
              </a:rPr>
              <a:t> </a:t>
            </a:r>
            <a:r>
              <a:rPr sz="1600" b="0" dirty="0">
                <a:latin typeface="Arial MT"/>
                <a:cs typeface="Arial MT"/>
              </a:rPr>
              <a:t>eye </a:t>
            </a:r>
            <a:r>
              <a:rPr sz="1600" b="0" spc="-430" dirty="0">
                <a:latin typeface="Arial MT"/>
                <a:cs typeface="Arial MT"/>
              </a:rPr>
              <a:t> </a:t>
            </a:r>
            <a:r>
              <a:rPr sz="1600" b="0" dirty="0">
                <a:latin typeface="Arial MT"/>
                <a:cs typeface="Arial MT"/>
              </a:rPr>
              <a:t>shield or </a:t>
            </a:r>
            <a:r>
              <a:rPr sz="1600" b="0" spc="-5" dirty="0">
                <a:latin typeface="Arial MT"/>
                <a:cs typeface="Arial MT"/>
              </a:rPr>
              <a:t>unit-issued protective </a:t>
            </a:r>
            <a:r>
              <a:rPr sz="1600" b="0" dirty="0">
                <a:latin typeface="Arial MT"/>
                <a:cs typeface="Arial MT"/>
              </a:rPr>
              <a:t> eyewear can be used </a:t>
            </a:r>
            <a:r>
              <a:rPr sz="1600" b="0" spc="-5" dirty="0">
                <a:latin typeface="Arial MT"/>
                <a:cs typeface="Arial MT"/>
              </a:rPr>
              <a:t>to protect </a:t>
            </a:r>
            <a:r>
              <a:rPr sz="1600" b="0" spc="-430" dirty="0">
                <a:latin typeface="Arial MT"/>
                <a:cs typeface="Arial MT"/>
              </a:rPr>
              <a:t> </a:t>
            </a:r>
            <a:r>
              <a:rPr sz="1600" b="0" dirty="0">
                <a:latin typeface="Arial MT"/>
                <a:cs typeface="Arial MT"/>
              </a:rPr>
              <a:t>an</a:t>
            </a:r>
            <a:r>
              <a:rPr sz="1600" b="0" spc="-5" dirty="0">
                <a:latin typeface="Arial MT"/>
                <a:cs typeface="Arial MT"/>
              </a:rPr>
              <a:t> </a:t>
            </a:r>
            <a:r>
              <a:rPr sz="1600" b="0" dirty="0">
                <a:latin typeface="Arial MT"/>
                <a:cs typeface="Arial MT"/>
              </a:rPr>
              <a:t>injured</a:t>
            </a:r>
            <a:r>
              <a:rPr sz="1600" b="0" spc="-5" dirty="0">
                <a:latin typeface="Arial MT"/>
                <a:cs typeface="Arial MT"/>
              </a:rPr>
              <a:t> </a:t>
            </a:r>
            <a:r>
              <a:rPr sz="1600" b="0" dirty="0">
                <a:latin typeface="Arial MT"/>
                <a:cs typeface="Arial MT"/>
              </a:rPr>
              <a:t>eye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317713" y="2663316"/>
            <a:ext cx="133350" cy="3196590"/>
          </a:xfrm>
          <a:custGeom>
            <a:avLst/>
            <a:gdLst/>
            <a:ahLst/>
            <a:cxnLst/>
            <a:rect l="l" t="t" r="r" b="b"/>
            <a:pathLst>
              <a:path w="133350" h="3196590">
                <a:moveTo>
                  <a:pt x="114300" y="0"/>
                </a:moveTo>
                <a:lnTo>
                  <a:pt x="0" y="0"/>
                </a:lnTo>
                <a:lnTo>
                  <a:pt x="0" y="914273"/>
                </a:lnTo>
                <a:lnTo>
                  <a:pt x="114300" y="914273"/>
                </a:lnTo>
                <a:lnTo>
                  <a:pt x="114300" y="0"/>
                </a:lnTo>
                <a:close/>
              </a:path>
              <a:path w="133350" h="3196590">
                <a:moveTo>
                  <a:pt x="129222" y="1153198"/>
                </a:moveTo>
                <a:lnTo>
                  <a:pt x="14922" y="1153198"/>
                </a:lnTo>
                <a:lnTo>
                  <a:pt x="14922" y="2067483"/>
                </a:lnTo>
                <a:lnTo>
                  <a:pt x="129222" y="2067483"/>
                </a:lnTo>
                <a:lnTo>
                  <a:pt x="129222" y="1153198"/>
                </a:lnTo>
                <a:close/>
              </a:path>
              <a:path w="133350" h="3196590">
                <a:moveTo>
                  <a:pt x="133197" y="2282113"/>
                </a:moveTo>
                <a:lnTo>
                  <a:pt x="18897" y="2282113"/>
                </a:lnTo>
                <a:lnTo>
                  <a:pt x="18897" y="3196399"/>
                </a:lnTo>
                <a:lnTo>
                  <a:pt x="133197" y="3196399"/>
                </a:lnTo>
                <a:lnTo>
                  <a:pt x="133197" y="2282113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894776" y="6045215"/>
            <a:ext cx="36449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824958" y="6058983"/>
            <a:ext cx="1764664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M</a:t>
            </a:r>
            <a:r>
              <a:rPr sz="3200" spc="-3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A</a:t>
            </a:r>
            <a:r>
              <a:rPr sz="3200" spc="-30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R</a:t>
            </a:r>
            <a:r>
              <a:rPr sz="3200" spc="-3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C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11</a:t>
            </a:fld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71788" y="284892"/>
            <a:ext cx="28486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14:</a:t>
            </a:r>
            <a:r>
              <a:rPr sz="2000" b="1" spc="-3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Eye</a:t>
            </a:r>
            <a:r>
              <a:rPr sz="2000" b="1" spc="-2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Injuries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42466" y="716991"/>
            <a:ext cx="69869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45" dirty="0">
                <a:solidFill>
                  <a:srgbClr val="000000"/>
                </a:solidFill>
              </a:rPr>
              <a:t>APPLYING</a:t>
            </a:r>
            <a:r>
              <a:rPr sz="3600" spc="-150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A</a:t>
            </a:r>
            <a:r>
              <a:rPr sz="3600" spc="-145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921928"/>
                </a:solidFill>
              </a:rPr>
              <a:t>RIGID</a:t>
            </a:r>
            <a:r>
              <a:rPr sz="3600" spc="-15" dirty="0">
                <a:solidFill>
                  <a:srgbClr val="921928"/>
                </a:solidFill>
              </a:rPr>
              <a:t> </a:t>
            </a:r>
            <a:r>
              <a:rPr sz="3600" dirty="0">
                <a:solidFill>
                  <a:srgbClr val="921928"/>
                </a:solidFill>
              </a:rPr>
              <a:t>EYE</a:t>
            </a:r>
            <a:r>
              <a:rPr sz="3600" spc="-10" dirty="0">
                <a:solidFill>
                  <a:srgbClr val="921928"/>
                </a:solidFill>
              </a:rPr>
              <a:t> </a:t>
            </a:r>
            <a:r>
              <a:rPr sz="3600" spc="-5" dirty="0">
                <a:solidFill>
                  <a:srgbClr val="921928"/>
                </a:solidFill>
              </a:rPr>
              <a:t>SHIELD</a:t>
            </a:r>
            <a:endParaRPr sz="3600"/>
          </a:p>
        </p:txBody>
      </p:sp>
      <p:sp>
        <p:nvSpPr>
          <p:cNvPr id="5" name="object 5"/>
          <p:cNvSpPr/>
          <p:nvPr/>
        </p:nvSpPr>
        <p:spPr>
          <a:xfrm>
            <a:off x="6716744" y="5985252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90">
                <a:moveTo>
                  <a:pt x="359999" y="0"/>
                </a:moveTo>
                <a:lnTo>
                  <a:pt x="314035" y="2928"/>
                </a:lnTo>
                <a:lnTo>
                  <a:pt x="268676" y="11715"/>
                </a:lnTo>
                <a:lnTo>
                  <a:pt x="224531" y="26360"/>
                </a:lnTo>
                <a:lnTo>
                  <a:pt x="182206" y="46862"/>
                </a:lnTo>
                <a:lnTo>
                  <a:pt x="142307" y="73223"/>
                </a:lnTo>
                <a:lnTo>
                  <a:pt x="105441" y="105441"/>
                </a:lnTo>
                <a:lnTo>
                  <a:pt x="73223" y="142307"/>
                </a:lnTo>
                <a:lnTo>
                  <a:pt x="46863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59999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3" y="537793"/>
                </a:lnTo>
                <a:lnTo>
                  <a:pt x="73223" y="577692"/>
                </a:lnTo>
                <a:lnTo>
                  <a:pt x="105441" y="614558"/>
                </a:lnTo>
                <a:lnTo>
                  <a:pt x="142307" y="646776"/>
                </a:lnTo>
                <a:lnTo>
                  <a:pt x="182206" y="673137"/>
                </a:lnTo>
                <a:lnTo>
                  <a:pt x="224531" y="693639"/>
                </a:lnTo>
                <a:lnTo>
                  <a:pt x="268676" y="708284"/>
                </a:lnTo>
                <a:lnTo>
                  <a:pt x="314035" y="717071"/>
                </a:lnTo>
                <a:lnTo>
                  <a:pt x="359999" y="719999"/>
                </a:lnTo>
                <a:lnTo>
                  <a:pt x="405964" y="717071"/>
                </a:lnTo>
                <a:lnTo>
                  <a:pt x="451322" y="708284"/>
                </a:lnTo>
                <a:lnTo>
                  <a:pt x="495467" y="693639"/>
                </a:lnTo>
                <a:lnTo>
                  <a:pt x="537793" y="673137"/>
                </a:lnTo>
                <a:lnTo>
                  <a:pt x="577692" y="646776"/>
                </a:lnTo>
                <a:lnTo>
                  <a:pt x="614558" y="614558"/>
                </a:lnTo>
                <a:lnTo>
                  <a:pt x="646776" y="577692"/>
                </a:lnTo>
                <a:lnTo>
                  <a:pt x="673136" y="537793"/>
                </a:lnTo>
                <a:lnTo>
                  <a:pt x="693639" y="495468"/>
                </a:lnTo>
                <a:lnTo>
                  <a:pt x="708284" y="451323"/>
                </a:lnTo>
                <a:lnTo>
                  <a:pt x="717070" y="405964"/>
                </a:lnTo>
                <a:lnTo>
                  <a:pt x="719999" y="359999"/>
                </a:lnTo>
                <a:lnTo>
                  <a:pt x="717070" y="314035"/>
                </a:lnTo>
                <a:lnTo>
                  <a:pt x="708284" y="268676"/>
                </a:lnTo>
                <a:lnTo>
                  <a:pt x="693639" y="224531"/>
                </a:lnTo>
                <a:lnTo>
                  <a:pt x="673136" y="182206"/>
                </a:lnTo>
                <a:lnTo>
                  <a:pt x="646776" y="142307"/>
                </a:lnTo>
                <a:lnTo>
                  <a:pt x="614558" y="105441"/>
                </a:lnTo>
                <a:lnTo>
                  <a:pt x="577692" y="73223"/>
                </a:lnTo>
                <a:lnTo>
                  <a:pt x="537793" y="46862"/>
                </a:lnTo>
                <a:lnTo>
                  <a:pt x="495467" y="26360"/>
                </a:lnTo>
                <a:lnTo>
                  <a:pt x="451322" y="11715"/>
                </a:lnTo>
                <a:lnTo>
                  <a:pt x="405964" y="2928"/>
                </a:lnTo>
                <a:lnTo>
                  <a:pt x="359999" y="0"/>
                </a:lnTo>
                <a:close/>
              </a:path>
            </a:pathLst>
          </a:custGeom>
          <a:solidFill>
            <a:srgbClr val="76476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177176" y="1104182"/>
            <a:ext cx="4612005" cy="3900804"/>
            <a:chOff x="7177176" y="1104182"/>
            <a:chExt cx="4612005" cy="3900804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77176" y="1104182"/>
              <a:ext cx="3900576" cy="390057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57080" y="1207698"/>
              <a:ext cx="1731791" cy="2058357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345056" y="4071668"/>
            <a:ext cx="6711950" cy="690245"/>
          </a:xfrm>
          <a:custGeom>
            <a:avLst/>
            <a:gdLst/>
            <a:ahLst/>
            <a:cxnLst/>
            <a:rect l="l" t="t" r="r" b="b"/>
            <a:pathLst>
              <a:path w="6711950" h="690245">
                <a:moveTo>
                  <a:pt x="6648855" y="0"/>
                </a:moveTo>
                <a:lnTo>
                  <a:pt x="62496" y="0"/>
                </a:lnTo>
                <a:lnTo>
                  <a:pt x="38170" y="4911"/>
                </a:lnTo>
                <a:lnTo>
                  <a:pt x="18304" y="18304"/>
                </a:lnTo>
                <a:lnTo>
                  <a:pt x="4911" y="38170"/>
                </a:lnTo>
                <a:lnTo>
                  <a:pt x="0" y="62496"/>
                </a:lnTo>
                <a:lnTo>
                  <a:pt x="0" y="627616"/>
                </a:lnTo>
                <a:lnTo>
                  <a:pt x="4911" y="651942"/>
                </a:lnTo>
                <a:lnTo>
                  <a:pt x="18304" y="671808"/>
                </a:lnTo>
                <a:lnTo>
                  <a:pt x="38170" y="685201"/>
                </a:lnTo>
                <a:lnTo>
                  <a:pt x="62496" y="690112"/>
                </a:lnTo>
                <a:lnTo>
                  <a:pt x="6648855" y="690112"/>
                </a:lnTo>
                <a:lnTo>
                  <a:pt x="6673182" y="685201"/>
                </a:lnTo>
                <a:lnTo>
                  <a:pt x="6693047" y="671808"/>
                </a:lnTo>
                <a:lnTo>
                  <a:pt x="6706441" y="651942"/>
                </a:lnTo>
                <a:lnTo>
                  <a:pt x="6711352" y="627616"/>
                </a:lnTo>
                <a:lnTo>
                  <a:pt x="6711352" y="62496"/>
                </a:lnTo>
                <a:lnTo>
                  <a:pt x="6706441" y="38170"/>
                </a:lnTo>
                <a:lnTo>
                  <a:pt x="6693047" y="18304"/>
                </a:lnTo>
                <a:lnTo>
                  <a:pt x="6673182" y="4911"/>
                </a:lnTo>
                <a:lnTo>
                  <a:pt x="6648855" y="0"/>
                </a:lnTo>
                <a:close/>
              </a:path>
            </a:pathLst>
          </a:custGeom>
          <a:solidFill>
            <a:srgbClr val="FFF4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06543" y="1475084"/>
            <a:ext cx="6378575" cy="30797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70510">
              <a:lnSpc>
                <a:spcPct val="142900"/>
              </a:lnSpc>
              <a:spcBef>
                <a:spcPts val="95"/>
              </a:spcBef>
            </a:pPr>
            <a:r>
              <a:rPr sz="2100" b="1" spc="-5" dirty="0">
                <a:latin typeface="Arial"/>
                <a:cs typeface="Arial"/>
              </a:rPr>
              <a:t>RIGID </a:t>
            </a:r>
            <a:r>
              <a:rPr sz="2100" b="1" dirty="0">
                <a:latin typeface="Arial"/>
                <a:cs typeface="Arial"/>
              </a:rPr>
              <a:t>EYE </a:t>
            </a:r>
            <a:r>
              <a:rPr sz="2100" b="1" spc="-5" dirty="0">
                <a:latin typeface="Arial"/>
                <a:cs typeface="Arial"/>
              </a:rPr>
              <a:t>SHIELD </a:t>
            </a:r>
            <a:r>
              <a:rPr sz="2100" dirty="0">
                <a:latin typeface="Arial MT"/>
                <a:cs typeface="Arial MT"/>
              </a:rPr>
              <a:t>is </a:t>
            </a:r>
            <a:r>
              <a:rPr sz="2100" spc="-5" dirty="0">
                <a:latin typeface="Arial MT"/>
                <a:cs typeface="Arial MT"/>
              </a:rPr>
              <a:t>found </a:t>
            </a:r>
            <a:r>
              <a:rPr sz="2100" dirty="0">
                <a:latin typeface="Arial MT"/>
                <a:cs typeface="Arial MT"/>
              </a:rPr>
              <a:t>in </a:t>
            </a:r>
            <a:r>
              <a:rPr sz="2100" spc="-5" dirty="0">
                <a:latin typeface="Arial MT"/>
                <a:cs typeface="Arial MT"/>
              </a:rPr>
              <a:t>the casualty’s </a:t>
            </a:r>
            <a:r>
              <a:rPr sz="2100" spc="-30" dirty="0">
                <a:latin typeface="Arial MT"/>
                <a:cs typeface="Arial MT"/>
              </a:rPr>
              <a:t>JFAK </a:t>
            </a:r>
            <a:r>
              <a:rPr sz="2100" spc="-57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Secure</a:t>
            </a:r>
            <a:r>
              <a:rPr sz="2100" spc="-5" dirty="0">
                <a:latin typeface="Arial MT"/>
                <a:cs typeface="Arial MT"/>
              </a:rPr>
              <a:t> the</a:t>
            </a:r>
            <a:r>
              <a:rPr sz="2100" dirty="0">
                <a:latin typeface="Arial MT"/>
                <a:cs typeface="Arial MT"/>
              </a:rPr>
              <a:t> rigid</a:t>
            </a:r>
            <a:r>
              <a:rPr sz="2100" spc="-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eye shield</a:t>
            </a:r>
            <a:r>
              <a:rPr sz="2100" spc="-5" dirty="0">
                <a:latin typeface="Arial MT"/>
                <a:cs typeface="Arial MT"/>
              </a:rPr>
              <a:t> with</a:t>
            </a:r>
            <a:r>
              <a:rPr sz="210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tape </a:t>
            </a:r>
            <a:r>
              <a:rPr sz="2100" dirty="0">
                <a:latin typeface="Arial MT"/>
                <a:cs typeface="Arial MT"/>
              </a:rPr>
              <a:t>at</a:t>
            </a:r>
            <a:endParaRPr sz="2100">
              <a:latin typeface="Arial MT"/>
              <a:cs typeface="Arial MT"/>
            </a:endParaRPr>
          </a:p>
          <a:p>
            <a:pPr marL="12700">
              <a:lnSpc>
                <a:spcPts val="2400"/>
              </a:lnSpc>
            </a:pPr>
            <a:r>
              <a:rPr sz="2100" b="1" spc="-5" dirty="0">
                <a:latin typeface="Arial"/>
                <a:cs typeface="Arial"/>
              </a:rPr>
              <a:t>45-degree angles</a:t>
            </a:r>
            <a:r>
              <a:rPr sz="2100" b="1" dirty="0">
                <a:latin typeface="Arial"/>
                <a:cs typeface="Arial"/>
              </a:rPr>
              <a:t> </a:t>
            </a:r>
            <a:r>
              <a:rPr sz="2100" dirty="0">
                <a:latin typeface="Arial MT"/>
                <a:cs typeface="Arial MT"/>
              </a:rPr>
              <a:t>across</a:t>
            </a:r>
            <a:r>
              <a:rPr sz="2100" spc="-5" dirty="0">
                <a:latin typeface="Arial MT"/>
                <a:cs typeface="Arial MT"/>
              </a:rPr>
              <a:t> the</a:t>
            </a:r>
            <a:r>
              <a:rPr sz="210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forehead</a:t>
            </a:r>
            <a:r>
              <a:rPr sz="2100" dirty="0">
                <a:latin typeface="Arial MT"/>
                <a:cs typeface="Arial MT"/>
              </a:rPr>
              <a:t> and cheek</a:t>
            </a:r>
            <a:endParaRPr sz="2100">
              <a:latin typeface="Arial MT"/>
              <a:cs typeface="Arial MT"/>
            </a:endParaRPr>
          </a:p>
          <a:p>
            <a:pPr marL="12700" marR="86995">
              <a:lnSpc>
                <a:spcPts val="2400"/>
              </a:lnSpc>
              <a:spcBef>
                <a:spcPts val="1260"/>
              </a:spcBef>
            </a:pPr>
            <a:r>
              <a:rPr sz="2100" spc="-5" dirty="0">
                <a:latin typeface="Arial MT"/>
                <a:cs typeface="Arial MT"/>
              </a:rPr>
              <a:t>If </a:t>
            </a:r>
            <a:r>
              <a:rPr sz="2100" dirty="0">
                <a:latin typeface="Arial MT"/>
                <a:cs typeface="Arial MT"/>
              </a:rPr>
              <a:t>rigid eye shield is not available, use an improvised </a:t>
            </a:r>
            <a:r>
              <a:rPr sz="2100" spc="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eye shield or </a:t>
            </a:r>
            <a:r>
              <a:rPr sz="2100" spc="-5" dirty="0">
                <a:latin typeface="Arial MT"/>
                <a:cs typeface="Arial MT"/>
              </a:rPr>
              <a:t>tactical protective </a:t>
            </a:r>
            <a:r>
              <a:rPr sz="2100" dirty="0">
                <a:latin typeface="Arial MT"/>
                <a:cs typeface="Arial MT"/>
              </a:rPr>
              <a:t>eyewear </a:t>
            </a:r>
            <a:r>
              <a:rPr sz="2100" spc="-5" dirty="0">
                <a:latin typeface="Arial MT"/>
                <a:cs typeface="Arial MT"/>
              </a:rPr>
              <a:t>to </a:t>
            </a:r>
            <a:r>
              <a:rPr sz="2100" dirty="0">
                <a:latin typeface="Arial MT"/>
                <a:cs typeface="Arial MT"/>
              </a:rPr>
              <a:t>cover and </a:t>
            </a:r>
            <a:r>
              <a:rPr sz="2100" spc="-57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protect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the</a:t>
            </a:r>
            <a:r>
              <a:rPr sz="2100" dirty="0">
                <a:latin typeface="Arial MT"/>
                <a:cs typeface="Arial MT"/>
              </a:rPr>
              <a:t> injured eye</a:t>
            </a:r>
            <a:endParaRPr sz="21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300">
              <a:latin typeface="Arial MT"/>
              <a:cs typeface="Arial MT"/>
            </a:endParaRPr>
          </a:p>
          <a:p>
            <a:pPr marL="926465">
              <a:lnSpc>
                <a:spcPct val="100000"/>
              </a:lnSpc>
            </a:pPr>
            <a:r>
              <a:rPr sz="1800" spc="-5" dirty="0">
                <a:latin typeface="Arial MT"/>
                <a:cs typeface="Arial MT"/>
              </a:rPr>
              <a:t>Do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NOT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dirty="0">
                <a:latin typeface="Arial MT"/>
                <a:cs typeface="Arial MT"/>
              </a:rPr>
              <a:t>cover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both </a:t>
            </a:r>
            <a:r>
              <a:rPr sz="1800" dirty="0">
                <a:latin typeface="Arial MT"/>
                <a:cs typeface="Arial MT"/>
              </a:rPr>
              <a:t>eyes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unless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both </a:t>
            </a:r>
            <a:r>
              <a:rPr sz="1800" dirty="0">
                <a:latin typeface="Arial MT"/>
                <a:cs typeface="Arial MT"/>
              </a:rPr>
              <a:t>eyes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are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injured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5009" y="4198048"/>
            <a:ext cx="503460" cy="40845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7600974" y="5236914"/>
            <a:ext cx="3160395" cy="9144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algn="just">
              <a:lnSpc>
                <a:spcPts val="2300"/>
              </a:lnSpc>
              <a:spcBef>
                <a:spcPts val="259"/>
              </a:spcBef>
            </a:pPr>
            <a:r>
              <a:rPr sz="2000" spc="-5" dirty="0">
                <a:latin typeface="Arial MT"/>
                <a:cs typeface="Arial MT"/>
              </a:rPr>
              <a:t>If the casualty </a:t>
            </a:r>
            <a:r>
              <a:rPr sz="2000" dirty="0">
                <a:latin typeface="Arial MT"/>
                <a:cs typeface="Arial MT"/>
              </a:rPr>
              <a:t>is conscious,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ensure </a:t>
            </a:r>
            <a:r>
              <a:rPr sz="2000" spc="-5" dirty="0">
                <a:latin typeface="Arial MT"/>
                <a:cs typeface="Arial MT"/>
              </a:rPr>
              <a:t>administration </a:t>
            </a:r>
            <a:r>
              <a:rPr sz="2000" dirty="0">
                <a:latin typeface="Arial MT"/>
                <a:cs typeface="Arial MT"/>
              </a:rPr>
              <a:t>of </a:t>
            </a:r>
            <a:r>
              <a:rPr sz="2000" spc="-5" dirty="0">
                <a:latin typeface="Arial MT"/>
                <a:cs typeface="Arial MT"/>
              </a:rPr>
              <a:t>the </a:t>
            </a:r>
            <a:r>
              <a:rPr sz="2000" spc="-55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complete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CWMP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739888" y="5030225"/>
            <a:ext cx="1112808" cy="1331395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342181" y="4951562"/>
            <a:ext cx="6711950" cy="862965"/>
          </a:xfrm>
          <a:custGeom>
            <a:avLst/>
            <a:gdLst/>
            <a:ahLst/>
            <a:cxnLst/>
            <a:rect l="l" t="t" r="r" b="b"/>
            <a:pathLst>
              <a:path w="6711950" h="862964">
                <a:moveTo>
                  <a:pt x="6633231" y="0"/>
                </a:moveTo>
                <a:lnTo>
                  <a:pt x="78120" y="0"/>
                </a:lnTo>
                <a:lnTo>
                  <a:pt x="47712" y="6139"/>
                </a:lnTo>
                <a:lnTo>
                  <a:pt x="22881" y="22880"/>
                </a:lnTo>
                <a:lnTo>
                  <a:pt x="6139" y="47712"/>
                </a:lnTo>
                <a:lnTo>
                  <a:pt x="0" y="78120"/>
                </a:lnTo>
                <a:lnTo>
                  <a:pt x="0" y="784520"/>
                </a:lnTo>
                <a:lnTo>
                  <a:pt x="6139" y="814928"/>
                </a:lnTo>
                <a:lnTo>
                  <a:pt x="22881" y="839759"/>
                </a:lnTo>
                <a:lnTo>
                  <a:pt x="47712" y="856501"/>
                </a:lnTo>
                <a:lnTo>
                  <a:pt x="78120" y="862640"/>
                </a:lnTo>
                <a:lnTo>
                  <a:pt x="6633231" y="862640"/>
                </a:lnTo>
                <a:lnTo>
                  <a:pt x="6663639" y="856501"/>
                </a:lnTo>
                <a:lnTo>
                  <a:pt x="6688471" y="839759"/>
                </a:lnTo>
                <a:lnTo>
                  <a:pt x="6705212" y="814928"/>
                </a:lnTo>
                <a:lnTo>
                  <a:pt x="6711351" y="784520"/>
                </a:lnTo>
                <a:lnTo>
                  <a:pt x="6711351" y="78120"/>
                </a:lnTo>
                <a:lnTo>
                  <a:pt x="6705212" y="47712"/>
                </a:lnTo>
                <a:lnTo>
                  <a:pt x="6688471" y="22880"/>
                </a:lnTo>
                <a:lnTo>
                  <a:pt x="6663639" y="6139"/>
                </a:lnTo>
                <a:lnTo>
                  <a:pt x="6633231" y="0"/>
                </a:lnTo>
                <a:close/>
              </a:path>
            </a:pathLst>
          </a:custGeom>
          <a:solidFill>
            <a:srgbClr val="FFF4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300812" y="5080177"/>
            <a:ext cx="4689475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5" dirty="0">
                <a:latin typeface="Arial MT"/>
                <a:cs typeface="Arial MT"/>
              </a:rPr>
              <a:t>Do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NOT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dirty="0">
                <a:latin typeface="Arial MT"/>
                <a:cs typeface="Arial MT"/>
              </a:rPr>
              <a:t>apply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any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pressure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or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manipulate the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injured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eye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4881" y="5161330"/>
            <a:ext cx="503460" cy="408454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6894776" y="6045215"/>
            <a:ext cx="36449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24958" y="6058983"/>
            <a:ext cx="1764664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M</a:t>
            </a:r>
            <a:r>
              <a:rPr sz="3200" spc="-3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A</a:t>
            </a:r>
            <a:r>
              <a:rPr sz="3200" spc="-30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R</a:t>
            </a:r>
            <a:r>
              <a:rPr sz="3200" spc="-3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C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12</a:t>
            </a:fld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71788" y="284892"/>
            <a:ext cx="28486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14:</a:t>
            </a:r>
            <a:r>
              <a:rPr sz="2000" b="1" spc="-3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Eye</a:t>
            </a:r>
            <a:r>
              <a:rPr sz="2000" b="1" spc="-2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Injuries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185472" y="1508133"/>
            <a:ext cx="5029835" cy="4355465"/>
            <a:chOff x="4185472" y="1508133"/>
            <a:chExt cx="5029835" cy="435546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85472" y="1508133"/>
              <a:ext cx="3066224" cy="306749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56853" y="2705345"/>
              <a:ext cx="3157865" cy="315786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543026" y="734244"/>
            <a:ext cx="5106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921928"/>
                </a:solidFill>
              </a:rPr>
              <a:t>PROTECTING</a:t>
            </a:r>
            <a:r>
              <a:rPr sz="3600" spc="-35" dirty="0">
                <a:solidFill>
                  <a:srgbClr val="921928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THE</a:t>
            </a:r>
            <a:r>
              <a:rPr sz="3600" spc="-30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EYE</a:t>
            </a:r>
            <a:endParaRPr sz="3600"/>
          </a:p>
        </p:txBody>
      </p:sp>
      <p:sp>
        <p:nvSpPr>
          <p:cNvPr id="8" name="object 8"/>
          <p:cNvSpPr/>
          <p:nvPr/>
        </p:nvSpPr>
        <p:spPr>
          <a:xfrm>
            <a:off x="6716744" y="5985252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90">
                <a:moveTo>
                  <a:pt x="359999" y="0"/>
                </a:moveTo>
                <a:lnTo>
                  <a:pt x="314035" y="2928"/>
                </a:lnTo>
                <a:lnTo>
                  <a:pt x="268676" y="11715"/>
                </a:lnTo>
                <a:lnTo>
                  <a:pt x="224531" y="26360"/>
                </a:lnTo>
                <a:lnTo>
                  <a:pt x="182206" y="46862"/>
                </a:lnTo>
                <a:lnTo>
                  <a:pt x="142307" y="73223"/>
                </a:lnTo>
                <a:lnTo>
                  <a:pt x="105441" y="105441"/>
                </a:lnTo>
                <a:lnTo>
                  <a:pt x="73223" y="142307"/>
                </a:lnTo>
                <a:lnTo>
                  <a:pt x="46863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59999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3" y="537793"/>
                </a:lnTo>
                <a:lnTo>
                  <a:pt x="73223" y="577692"/>
                </a:lnTo>
                <a:lnTo>
                  <a:pt x="105441" y="614558"/>
                </a:lnTo>
                <a:lnTo>
                  <a:pt x="142307" y="646776"/>
                </a:lnTo>
                <a:lnTo>
                  <a:pt x="182206" y="673137"/>
                </a:lnTo>
                <a:lnTo>
                  <a:pt x="224531" y="693639"/>
                </a:lnTo>
                <a:lnTo>
                  <a:pt x="268676" y="708284"/>
                </a:lnTo>
                <a:lnTo>
                  <a:pt x="314035" y="717071"/>
                </a:lnTo>
                <a:lnTo>
                  <a:pt x="359999" y="719999"/>
                </a:lnTo>
                <a:lnTo>
                  <a:pt x="405964" y="717071"/>
                </a:lnTo>
                <a:lnTo>
                  <a:pt x="451322" y="708284"/>
                </a:lnTo>
                <a:lnTo>
                  <a:pt x="495467" y="693639"/>
                </a:lnTo>
                <a:lnTo>
                  <a:pt x="537793" y="673137"/>
                </a:lnTo>
                <a:lnTo>
                  <a:pt x="577692" y="646776"/>
                </a:lnTo>
                <a:lnTo>
                  <a:pt x="614558" y="614558"/>
                </a:lnTo>
                <a:lnTo>
                  <a:pt x="646776" y="577692"/>
                </a:lnTo>
                <a:lnTo>
                  <a:pt x="673136" y="537793"/>
                </a:lnTo>
                <a:lnTo>
                  <a:pt x="693639" y="495468"/>
                </a:lnTo>
                <a:lnTo>
                  <a:pt x="708284" y="451323"/>
                </a:lnTo>
                <a:lnTo>
                  <a:pt x="717070" y="405964"/>
                </a:lnTo>
                <a:lnTo>
                  <a:pt x="719999" y="359999"/>
                </a:lnTo>
                <a:lnTo>
                  <a:pt x="717070" y="314035"/>
                </a:lnTo>
                <a:lnTo>
                  <a:pt x="708284" y="268676"/>
                </a:lnTo>
                <a:lnTo>
                  <a:pt x="693639" y="224531"/>
                </a:lnTo>
                <a:lnTo>
                  <a:pt x="673136" y="182206"/>
                </a:lnTo>
                <a:lnTo>
                  <a:pt x="646776" y="142307"/>
                </a:lnTo>
                <a:lnTo>
                  <a:pt x="614558" y="105441"/>
                </a:lnTo>
                <a:lnTo>
                  <a:pt x="577692" y="73223"/>
                </a:lnTo>
                <a:lnTo>
                  <a:pt x="537793" y="46862"/>
                </a:lnTo>
                <a:lnTo>
                  <a:pt x="495467" y="26360"/>
                </a:lnTo>
                <a:lnTo>
                  <a:pt x="451322" y="11715"/>
                </a:lnTo>
                <a:lnTo>
                  <a:pt x="405964" y="2928"/>
                </a:lnTo>
                <a:lnTo>
                  <a:pt x="359999" y="0"/>
                </a:lnTo>
                <a:close/>
              </a:path>
            </a:pathLst>
          </a:custGeom>
          <a:solidFill>
            <a:srgbClr val="7647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53811" y="1644427"/>
            <a:ext cx="3611245" cy="18135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95885">
              <a:lnSpc>
                <a:spcPts val="2800"/>
              </a:lnSpc>
              <a:spcBef>
                <a:spcPts val="260"/>
              </a:spcBef>
            </a:pP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APP</a:t>
            </a:r>
            <a:r>
              <a:rPr sz="2400" b="1" spc="-225" dirty="0">
                <a:solidFill>
                  <a:srgbClr val="921928"/>
                </a:solidFill>
                <a:latin typeface="Arial"/>
                <a:cs typeface="Arial"/>
              </a:rPr>
              <a:t>L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Y</a:t>
            </a:r>
            <a:r>
              <a:rPr sz="2400" b="1" spc="-13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AN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MPR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O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V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SED  EYE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 SHIELD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2300"/>
              </a:lnSpc>
              <a:spcBef>
                <a:spcPts val="1475"/>
              </a:spcBef>
            </a:pPr>
            <a:r>
              <a:rPr sz="2000" spc="-5" dirty="0">
                <a:latin typeface="Arial MT"/>
                <a:cs typeface="Arial MT"/>
              </a:rPr>
              <a:t>Improvised </a:t>
            </a:r>
            <a:r>
              <a:rPr sz="2000" dirty="0">
                <a:latin typeface="Arial MT"/>
                <a:cs typeface="Arial MT"/>
              </a:rPr>
              <a:t>eye shield can be a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styrofoam/plastic </a:t>
            </a:r>
            <a:r>
              <a:rPr sz="2000" dirty="0">
                <a:latin typeface="Arial MT"/>
                <a:cs typeface="Arial MT"/>
              </a:rPr>
              <a:t>cup, </a:t>
            </a:r>
            <a:r>
              <a:rPr sz="2000" spc="-5" dirty="0">
                <a:latin typeface="Arial MT"/>
                <a:cs typeface="Arial MT"/>
              </a:rPr>
              <a:t>to protect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injured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eye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000971" y="1578819"/>
            <a:ext cx="2822575" cy="4243705"/>
            <a:chOff x="9000971" y="1578819"/>
            <a:chExt cx="2822575" cy="4243705"/>
          </a:xfrm>
        </p:grpSpPr>
        <p:sp>
          <p:nvSpPr>
            <p:cNvPr id="11" name="object 11"/>
            <p:cNvSpPr/>
            <p:nvPr/>
          </p:nvSpPr>
          <p:spPr>
            <a:xfrm>
              <a:off x="9000971" y="1578819"/>
              <a:ext cx="2822575" cy="4243705"/>
            </a:xfrm>
            <a:custGeom>
              <a:avLst/>
              <a:gdLst/>
              <a:ahLst/>
              <a:cxnLst/>
              <a:rect l="l" t="t" r="r" b="b"/>
              <a:pathLst>
                <a:path w="2822575" h="4243705">
                  <a:moveTo>
                    <a:pt x="2757083" y="0"/>
                  </a:moveTo>
                  <a:lnTo>
                    <a:pt x="65135" y="0"/>
                  </a:lnTo>
                  <a:lnTo>
                    <a:pt x="39781" y="5118"/>
                  </a:lnTo>
                  <a:lnTo>
                    <a:pt x="19077" y="19077"/>
                  </a:lnTo>
                  <a:lnTo>
                    <a:pt x="5118" y="39781"/>
                  </a:lnTo>
                  <a:lnTo>
                    <a:pt x="0" y="65135"/>
                  </a:lnTo>
                  <a:lnTo>
                    <a:pt x="0" y="4178276"/>
                  </a:lnTo>
                  <a:lnTo>
                    <a:pt x="5118" y="4203630"/>
                  </a:lnTo>
                  <a:lnTo>
                    <a:pt x="19077" y="4224335"/>
                  </a:lnTo>
                  <a:lnTo>
                    <a:pt x="39781" y="4238294"/>
                  </a:lnTo>
                  <a:lnTo>
                    <a:pt x="65135" y="4243413"/>
                  </a:lnTo>
                  <a:lnTo>
                    <a:pt x="2757083" y="4243413"/>
                  </a:lnTo>
                  <a:lnTo>
                    <a:pt x="2782437" y="4238294"/>
                  </a:lnTo>
                  <a:lnTo>
                    <a:pt x="2803142" y="4224335"/>
                  </a:lnTo>
                  <a:lnTo>
                    <a:pt x="2817101" y="4203630"/>
                  </a:lnTo>
                  <a:lnTo>
                    <a:pt x="2822220" y="4178276"/>
                  </a:lnTo>
                  <a:lnTo>
                    <a:pt x="2822220" y="65135"/>
                  </a:lnTo>
                  <a:lnTo>
                    <a:pt x="2817101" y="39781"/>
                  </a:lnTo>
                  <a:lnTo>
                    <a:pt x="2803142" y="19077"/>
                  </a:lnTo>
                  <a:lnTo>
                    <a:pt x="2782437" y="5118"/>
                  </a:lnTo>
                  <a:lnTo>
                    <a:pt x="2757083" y="0"/>
                  </a:lnTo>
                  <a:close/>
                </a:path>
              </a:pathLst>
            </a:custGeom>
            <a:solidFill>
              <a:srgbClr val="FFF4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61981" y="1798134"/>
              <a:ext cx="348244" cy="30897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273410" y="4318104"/>
              <a:ext cx="114300" cy="1174115"/>
            </a:xfrm>
            <a:custGeom>
              <a:avLst/>
              <a:gdLst/>
              <a:ahLst/>
              <a:cxnLst/>
              <a:rect l="l" t="t" r="r" b="b"/>
              <a:pathLst>
                <a:path w="114300" h="1174114">
                  <a:moveTo>
                    <a:pt x="0" y="1173490"/>
                  </a:moveTo>
                  <a:lnTo>
                    <a:pt x="0" y="0"/>
                  </a:lnTo>
                  <a:lnTo>
                    <a:pt x="114300" y="0"/>
                  </a:lnTo>
                  <a:lnTo>
                    <a:pt x="114300" y="1173490"/>
                  </a:lnTo>
                  <a:lnTo>
                    <a:pt x="0" y="1173490"/>
                  </a:lnTo>
                  <a:close/>
                </a:path>
              </a:pathLst>
            </a:custGeom>
            <a:solidFill>
              <a:srgbClr val="921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9242403" y="1666626"/>
            <a:ext cx="2372995" cy="3668395"/>
          </a:xfrm>
          <a:prstGeom prst="rect">
            <a:avLst/>
          </a:prstGeom>
        </p:spPr>
        <p:txBody>
          <a:bodyPr vert="horz" wrap="square" lIns="0" tIns="159385" rIns="0" bIns="0" rtlCol="0">
            <a:spAutoFit/>
          </a:bodyPr>
          <a:lstStyle/>
          <a:p>
            <a:pPr marL="481965">
              <a:lnSpc>
                <a:spcPct val="100000"/>
              </a:lnSpc>
              <a:spcBef>
                <a:spcPts val="1255"/>
              </a:spcBef>
            </a:pPr>
            <a:r>
              <a:rPr sz="1800" b="1" spc="-15" dirty="0">
                <a:latin typeface="Arial"/>
                <a:cs typeface="Arial"/>
              </a:rPr>
              <a:t>IMPORTANT!</a:t>
            </a:r>
            <a:endParaRPr sz="1800">
              <a:latin typeface="Arial"/>
              <a:cs typeface="Arial"/>
            </a:endParaRPr>
          </a:p>
          <a:p>
            <a:pPr marL="12700" marR="692150">
              <a:lnSpc>
                <a:spcPts val="2100"/>
              </a:lnSpc>
              <a:spcBef>
                <a:spcPts val="1275"/>
              </a:spcBef>
            </a:pPr>
            <a:r>
              <a:rPr sz="1800" dirty="0">
                <a:latin typeface="Arial MT"/>
                <a:cs typeface="Arial MT"/>
              </a:rPr>
              <a:t>DO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NOT</a:t>
            </a:r>
            <a:r>
              <a:rPr sz="1800" b="1" spc="-100" dirty="0">
                <a:latin typeface="Arial"/>
                <a:cs typeface="Arial"/>
              </a:rPr>
              <a:t> </a:t>
            </a:r>
            <a:r>
              <a:rPr sz="1800" dirty="0">
                <a:latin typeface="Arial MT"/>
                <a:cs typeface="Arial MT"/>
              </a:rPr>
              <a:t>APP</a:t>
            </a:r>
            <a:r>
              <a:rPr sz="1800" spc="-135" dirty="0">
                <a:latin typeface="Arial MT"/>
                <a:cs typeface="Arial MT"/>
              </a:rPr>
              <a:t>L</a:t>
            </a:r>
            <a:r>
              <a:rPr sz="1800" dirty="0">
                <a:latin typeface="Arial MT"/>
                <a:cs typeface="Arial MT"/>
              </a:rPr>
              <a:t>Y  PRESSURE</a:t>
            </a:r>
            <a:endParaRPr sz="1800">
              <a:latin typeface="Arial MT"/>
              <a:cs typeface="Arial MT"/>
            </a:endParaRPr>
          </a:p>
          <a:p>
            <a:pPr marL="235585" marR="16510">
              <a:lnSpc>
                <a:spcPts val="1800"/>
              </a:lnSpc>
              <a:spcBef>
                <a:spcPts val="730"/>
              </a:spcBef>
            </a:pPr>
            <a:r>
              <a:rPr sz="1600" spc="-5" dirty="0">
                <a:latin typeface="Arial MT"/>
                <a:cs typeface="Arial MT"/>
              </a:rPr>
              <a:t>Avoid/prevent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manipulation,</a:t>
            </a:r>
            <a:r>
              <a:rPr sz="1600" spc="-4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pressure,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or </a:t>
            </a:r>
            <a:r>
              <a:rPr sz="1600" spc="-5" dirty="0">
                <a:latin typeface="Arial MT"/>
                <a:cs typeface="Arial MT"/>
              </a:rPr>
              <a:t>additional trauma to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 </a:t>
            </a:r>
            <a:r>
              <a:rPr sz="1600" dirty="0">
                <a:latin typeface="Arial MT"/>
                <a:cs typeface="Arial MT"/>
              </a:rPr>
              <a:t>eye </a:t>
            </a:r>
            <a:r>
              <a:rPr sz="1600" spc="-5" dirty="0">
                <a:latin typeface="Arial MT"/>
                <a:cs typeface="Arial MT"/>
              </a:rPr>
              <a:t>that </a:t>
            </a:r>
            <a:r>
              <a:rPr sz="1600" dirty="0">
                <a:latin typeface="Arial MT"/>
                <a:cs typeface="Arial MT"/>
              </a:rPr>
              <a:t>might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cause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further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damage</a:t>
            </a:r>
            <a:endParaRPr sz="1600">
              <a:latin typeface="Arial MT"/>
              <a:cs typeface="Arial MT"/>
            </a:endParaRPr>
          </a:p>
          <a:p>
            <a:pPr marL="235585" marR="5080">
              <a:lnSpc>
                <a:spcPts val="1800"/>
              </a:lnSpc>
              <a:spcBef>
                <a:spcPts val="1200"/>
              </a:spcBef>
            </a:pPr>
            <a:r>
              <a:rPr sz="1600" dirty="0">
                <a:latin typeface="Arial MT"/>
                <a:cs typeface="Arial MT"/>
              </a:rPr>
              <a:t>Pressure on </a:t>
            </a:r>
            <a:r>
              <a:rPr sz="1600" spc="-5" dirty="0">
                <a:latin typeface="Arial MT"/>
                <a:cs typeface="Arial MT"/>
              </a:rPr>
              <a:t>the </a:t>
            </a:r>
            <a:r>
              <a:rPr sz="1600" dirty="0">
                <a:latin typeface="Arial MT"/>
                <a:cs typeface="Arial MT"/>
              </a:rPr>
              <a:t>eye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could </a:t>
            </a:r>
            <a:r>
              <a:rPr sz="1600" spc="-5" dirty="0">
                <a:latin typeface="Arial MT"/>
                <a:cs typeface="Arial MT"/>
              </a:rPr>
              <a:t>force the interior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contents </a:t>
            </a:r>
            <a:r>
              <a:rPr sz="1600" dirty="0">
                <a:latin typeface="Arial MT"/>
                <a:cs typeface="Arial MT"/>
              </a:rPr>
              <a:t>of </a:t>
            </a:r>
            <a:r>
              <a:rPr sz="1600" spc="-5" dirty="0">
                <a:latin typeface="Arial MT"/>
                <a:cs typeface="Arial MT"/>
              </a:rPr>
              <a:t>the </a:t>
            </a:r>
            <a:r>
              <a:rPr sz="1600" dirty="0">
                <a:latin typeface="Arial MT"/>
                <a:cs typeface="Arial MT"/>
              </a:rPr>
              <a:t>eye out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of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eyeball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through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cut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or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laceration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64045" y="3833819"/>
            <a:ext cx="2923434" cy="1977389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9269472" y="2924907"/>
            <a:ext cx="114300" cy="1174115"/>
          </a:xfrm>
          <a:custGeom>
            <a:avLst/>
            <a:gdLst/>
            <a:ahLst/>
            <a:cxnLst/>
            <a:rect l="l" t="t" r="r" b="b"/>
            <a:pathLst>
              <a:path w="114300" h="1174114">
                <a:moveTo>
                  <a:pt x="0" y="1173490"/>
                </a:moveTo>
                <a:lnTo>
                  <a:pt x="0" y="0"/>
                </a:lnTo>
                <a:lnTo>
                  <a:pt x="114300" y="0"/>
                </a:lnTo>
                <a:lnTo>
                  <a:pt x="114300" y="1173490"/>
                </a:lnTo>
                <a:lnTo>
                  <a:pt x="0" y="117349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894776" y="6045215"/>
            <a:ext cx="36449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24958" y="6058983"/>
            <a:ext cx="1764664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M</a:t>
            </a:r>
            <a:r>
              <a:rPr sz="3200" spc="-3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A</a:t>
            </a:r>
            <a:r>
              <a:rPr sz="3200" spc="-30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R</a:t>
            </a:r>
            <a:r>
              <a:rPr sz="3200" spc="-3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C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13</a:t>
            </a:fld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71788" y="284892"/>
            <a:ext cx="28486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14:</a:t>
            </a:r>
            <a:r>
              <a:rPr sz="2000" b="1" spc="-3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Eye</a:t>
            </a:r>
            <a:r>
              <a:rPr sz="2000" b="1" spc="-2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Injuries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06502" y="874297"/>
            <a:ext cx="55791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921928"/>
                </a:solidFill>
              </a:rPr>
              <a:t>DOCUMENT</a:t>
            </a:r>
            <a:r>
              <a:rPr sz="3600" spc="-35" dirty="0">
                <a:solidFill>
                  <a:srgbClr val="921928"/>
                </a:solidFill>
              </a:rPr>
              <a:t> </a:t>
            </a:r>
            <a:r>
              <a:rPr sz="3600" spc="-35" dirty="0">
                <a:solidFill>
                  <a:srgbClr val="000000"/>
                </a:solidFill>
              </a:rPr>
              <a:t>TREATMENT</a:t>
            </a:r>
            <a:endParaRPr sz="3600"/>
          </a:p>
        </p:txBody>
      </p:sp>
      <p:sp>
        <p:nvSpPr>
          <p:cNvPr id="5" name="object 5"/>
          <p:cNvSpPr/>
          <p:nvPr/>
        </p:nvSpPr>
        <p:spPr>
          <a:xfrm>
            <a:off x="6716744" y="5985252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90">
                <a:moveTo>
                  <a:pt x="359999" y="0"/>
                </a:moveTo>
                <a:lnTo>
                  <a:pt x="314035" y="2928"/>
                </a:lnTo>
                <a:lnTo>
                  <a:pt x="268676" y="11715"/>
                </a:lnTo>
                <a:lnTo>
                  <a:pt x="224531" y="26360"/>
                </a:lnTo>
                <a:lnTo>
                  <a:pt x="182206" y="46862"/>
                </a:lnTo>
                <a:lnTo>
                  <a:pt x="142307" y="73223"/>
                </a:lnTo>
                <a:lnTo>
                  <a:pt x="105441" y="105441"/>
                </a:lnTo>
                <a:lnTo>
                  <a:pt x="73223" y="142307"/>
                </a:lnTo>
                <a:lnTo>
                  <a:pt x="46863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59999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3" y="537793"/>
                </a:lnTo>
                <a:lnTo>
                  <a:pt x="73223" y="577692"/>
                </a:lnTo>
                <a:lnTo>
                  <a:pt x="105441" y="614558"/>
                </a:lnTo>
                <a:lnTo>
                  <a:pt x="142307" y="646776"/>
                </a:lnTo>
                <a:lnTo>
                  <a:pt x="182206" y="673137"/>
                </a:lnTo>
                <a:lnTo>
                  <a:pt x="224531" y="693639"/>
                </a:lnTo>
                <a:lnTo>
                  <a:pt x="268676" y="708284"/>
                </a:lnTo>
                <a:lnTo>
                  <a:pt x="314035" y="717071"/>
                </a:lnTo>
                <a:lnTo>
                  <a:pt x="359999" y="719999"/>
                </a:lnTo>
                <a:lnTo>
                  <a:pt x="405964" y="717071"/>
                </a:lnTo>
                <a:lnTo>
                  <a:pt x="451322" y="708284"/>
                </a:lnTo>
                <a:lnTo>
                  <a:pt x="495467" y="693639"/>
                </a:lnTo>
                <a:lnTo>
                  <a:pt x="537793" y="673137"/>
                </a:lnTo>
                <a:lnTo>
                  <a:pt x="577692" y="646776"/>
                </a:lnTo>
                <a:lnTo>
                  <a:pt x="614558" y="614558"/>
                </a:lnTo>
                <a:lnTo>
                  <a:pt x="646776" y="577692"/>
                </a:lnTo>
                <a:lnTo>
                  <a:pt x="673136" y="537793"/>
                </a:lnTo>
                <a:lnTo>
                  <a:pt x="693639" y="495468"/>
                </a:lnTo>
                <a:lnTo>
                  <a:pt x="708284" y="451323"/>
                </a:lnTo>
                <a:lnTo>
                  <a:pt x="717070" y="405964"/>
                </a:lnTo>
                <a:lnTo>
                  <a:pt x="719999" y="359999"/>
                </a:lnTo>
                <a:lnTo>
                  <a:pt x="717070" y="314035"/>
                </a:lnTo>
                <a:lnTo>
                  <a:pt x="708284" y="268676"/>
                </a:lnTo>
                <a:lnTo>
                  <a:pt x="693639" y="224531"/>
                </a:lnTo>
                <a:lnTo>
                  <a:pt x="673136" y="182206"/>
                </a:lnTo>
                <a:lnTo>
                  <a:pt x="646776" y="142307"/>
                </a:lnTo>
                <a:lnTo>
                  <a:pt x="614558" y="105441"/>
                </a:lnTo>
                <a:lnTo>
                  <a:pt x="577692" y="73223"/>
                </a:lnTo>
                <a:lnTo>
                  <a:pt x="537793" y="46862"/>
                </a:lnTo>
                <a:lnTo>
                  <a:pt x="495467" y="26360"/>
                </a:lnTo>
                <a:lnTo>
                  <a:pt x="451322" y="11715"/>
                </a:lnTo>
                <a:lnTo>
                  <a:pt x="405964" y="2928"/>
                </a:lnTo>
                <a:lnTo>
                  <a:pt x="359999" y="0"/>
                </a:lnTo>
                <a:close/>
              </a:path>
            </a:pathLst>
          </a:custGeom>
          <a:solidFill>
            <a:srgbClr val="7647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894642" y="2323234"/>
            <a:ext cx="5413375" cy="25501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937894">
              <a:lnSpc>
                <a:spcPts val="2800"/>
              </a:lnSpc>
              <a:spcBef>
                <a:spcPts val="260"/>
              </a:spcBef>
            </a:pPr>
            <a:r>
              <a:rPr sz="2400" b="1" dirty="0">
                <a:latin typeface="Arial"/>
                <a:cs typeface="Arial"/>
              </a:rPr>
              <a:t>Document </a:t>
            </a:r>
            <a:r>
              <a:rPr sz="2400" dirty="0">
                <a:latin typeface="Arial MT"/>
                <a:cs typeface="Arial MT"/>
              </a:rPr>
              <a:t>all </a:t>
            </a:r>
            <a:r>
              <a:rPr sz="2400" spc="-5" dirty="0">
                <a:latin typeface="Arial MT"/>
                <a:cs typeface="Arial MT"/>
              </a:rPr>
              <a:t>assessments </a:t>
            </a:r>
            <a:r>
              <a:rPr sz="2400" dirty="0">
                <a:latin typeface="Arial MT"/>
                <a:cs typeface="Arial MT"/>
              </a:rPr>
              <a:t>and 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treatments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on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the </a:t>
            </a:r>
            <a:r>
              <a:rPr sz="2400" dirty="0">
                <a:latin typeface="Arial MT"/>
                <a:cs typeface="Arial MT"/>
              </a:rPr>
              <a:t>DD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Form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1380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and</a:t>
            </a:r>
            <a:r>
              <a:rPr sz="2400" spc="-5" dirty="0">
                <a:latin typeface="Arial MT"/>
                <a:cs typeface="Arial MT"/>
              </a:rPr>
              <a:t> attach</a:t>
            </a:r>
            <a:r>
              <a:rPr sz="2400" dirty="0">
                <a:latin typeface="Arial MT"/>
                <a:cs typeface="Arial MT"/>
              </a:rPr>
              <a:t> it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to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the casualty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340"/>
              </a:spcBef>
            </a:pPr>
            <a:r>
              <a:rPr sz="2400" i="1" spc="-5" dirty="0">
                <a:latin typeface="Arial"/>
                <a:cs typeface="Arial"/>
              </a:rPr>
              <a:t>Include </a:t>
            </a:r>
            <a:r>
              <a:rPr sz="2400" spc="-5" dirty="0">
                <a:latin typeface="Arial MT"/>
                <a:cs typeface="Arial MT"/>
              </a:rPr>
              <a:t>results </a:t>
            </a:r>
            <a:r>
              <a:rPr sz="2400" dirty="0">
                <a:latin typeface="Arial MT"/>
                <a:cs typeface="Arial MT"/>
              </a:rPr>
              <a:t>of</a:t>
            </a:r>
            <a:r>
              <a:rPr sz="2400" spc="-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rapid visual </a:t>
            </a:r>
            <a:r>
              <a:rPr sz="2400" spc="-5" dirty="0">
                <a:latin typeface="Arial MT"/>
                <a:cs typeface="Arial MT"/>
              </a:rPr>
              <a:t>acuity test</a:t>
            </a:r>
            <a:endParaRPr sz="2400">
              <a:latin typeface="Arial MT"/>
              <a:cs typeface="Arial MT"/>
            </a:endParaRPr>
          </a:p>
          <a:p>
            <a:pPr marL="12700" marR="292735">
              <a:lnSpc>
                <a:spcPts val="2800"/>
              </a:lnSpc>
              <a:spcBef>
                <a:spcPts val="1580"/>
              </a:spcBef>
            </a:pPr>
            <a:r>
              <a:rPr sz="2400" i="1" spc="-5" dirty="0">
                <a:latin typeface="Arial"/>
                <a:cs typeface="Arial"/>
              </a:rPr>
              <a:t>Include</a:t>
            </a:r>
            <a:r>
              <a:rPr sz="2400" i="1" spc="5" dirty="0">
                <a:latin typeface="Arial"/>
                <a:cs typeface="Arial"/>
              </a:rPr>
              <a:t> </a:t>
            </a:r>
            <a:r>
              <a:rPr sz="2400" dirty="0">
                <a:latin typeface="Arial MT"/>
                <a:cs typeface="Arial MT"/>
              </a:rPr>
              <a:t>any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medications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administered </a:t>
            </a:r>
            <a:r>
              <a:rPr sz="2400" spc="-6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and</a:t>
            </a:r>
            <a:r>
              <a:rPr sz="2400" spc="-5" dirty="0">
                <a:latin typeface="Arial MT"/>
                <a:cs typeface="Arial MT"/>
              </a:rPr>
              <a:t> the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time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administered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593808" y="2367144"/>
            <a:ext cx="114300" cy="1039494"/>
          </a:xfrm>
          <a:custGeom>
            <a:avLst/>
            <a:gdLst/>
            <a:ahLst/>
            <a:cxnLst/>
            <a:rect l="l" t="t" r="r" b="b"/>
            <a:pathLst>
              <a:path w="114300" h="1039495">
                <a:moveTo>
                  <a:pt x="0" y="1039444"/>
                </a:moveTo>
                <a:lnTo>
                  <a:pt x="0" y="0"/>
                </a:lnTo>
                <a:lnTo>
                  <a:pt x="114300" y="0"/>
                </a:lnTo>
                <a:lnTo>
                  <a:pt x="114300" y="1039444"/>
                </a:lnTo>
                <a:lnTo>
                  <a:pt x="0" y="1039444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93808" y="3634855"/>
            <a:ext cx="114300" cy="408940"/>
          </a:xfrm>
          <a:custGeom>
            <a:avLst/>
            <a:gdLst/>
            <a:ahLst/>
            <a:cxnLst/>
            <a:rect l="l" t="t" r="r" b="b"/>
            <a:pathLst>
              <a:path w="114300" h="408939">
                <a:moveTo>
                  <a:pt x="0" y="408395"/>
                </a:moveTo>
                <a:lnTo>
                  <a:pt x="0" y="0"/>
                </a:lnTo>
                <a:lnTo>
                  <a:pt x="114300" y="0"/>
                </a:lnTo>
                <a:lnTo>
                  <a:pt x="114300" y="408395"/>
                </a:lnTo>
                <a:lnTo>
                  <a:pt x="0" y="408395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93808" y="4218901"/>
            <a:ext cx="114300" cy="676275"/>
          </a:xfrm>
          <a:custGeom>
            <a:avLst/>
            <a:gdLst/>
            <a:ahLst/>
            <a:cxnLst/>
            <a:rect l="l" t="t" r="r" b="b"/>
            <a:pathLst>
              <a:path w="114300" h="676275">
                <a:moveTo>
                  <a:pt x="0" y="675827"/>
                </a:moveTo>
                <a:lnTo>
                  <a:pt x="0" y="0"/>
                </a:lnTo>
                <a:lnTo>
                  <a:pt x="114300" y="0"/>
                </a:lnTo>
                <a:lnTo>
                  <a:pt x="114300" y="675827"/>
                </a:lnTo>
                <a:lnTo>
                  <a:pt x="0" y="675827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8042" y="1990164"/>
            <a:ext cx="4309709" cy="2984873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894776" y="6045215"/>
            <a:ext cx="36449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24958" y="6058983"/>
            <a:ext cx="1764664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M</a:t>
            </a:r>
            <a:r>
              <a:rPr sz="3200" spc="-3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A</a:t>
            </a:r>
            <a:r>
              <a:rPr sz="3200" spc="-30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R</a:t>
            </a:r>
            <a:r>
              <a:rPr sz="3200" spc="-3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C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14</a:t>
            </a:fld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95743" y="589473"/>
            <a:ext cx="760475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45" dirty="0">
                <a:solidFill>
                  <a:srgbClr val="FFFFFF"/>
                </a:solidFill>
                <a:latin typeface="Arial"/>
                <a:cs typeface="Arial"/>
              </a:rPr>
              <a:t>APPLYING</a:t>
            </a:r>
            <a:r>
              <a:rPr sz="36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RIGID</a:t>
            </a: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EYE</a:t>
            </a: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SHIELD</a:t>
            </a:r>
            <a:endParaRPr sz="36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935884" y="2250349"/>
            <a:ext cx="6320790" cy="3580765"/>
            <a:chOff x="2935884" y="2250349"/>
            <a:chExt cx="6320790" cy="3580765"/>
          </a:xfrm>
        </p:grpSpPr>
        <p:sp>
          <p:nvSpPr>
            <p:cNvPr id="6" name="object 6"/>
            <p:cNvSpPr/>
            <p:nvPr/>
          </p:nvSpPr>
          <p:spPr>
            <a:xfrm>
              <a:off x="2945409" y="2259874"/>
              <a:ext cx="6301740" cy="3561715"/>
            </a:xfrm>
            <a:custGeom>
              <a:avLst/>
              <a:gdLst/>
              <a:ahLst/>
              <a:cxnLst/>
              <a:rect l="l" t="t" r="r" b="b"/>
              <a:pathLst>
                <a:path w="6301740" h="3561715">
                  <a:moveTo>
                    <a:pt x="0" y="0"/>
                  </a:moveTo>
                  <a:lnTo>
                    <a:pt x="6301178" y="0"/>
                  </a:lnTo>
                  <a:lnTo>
                    <a:pt x="6301178" y="3561134"/>
                  </a:lnTo>
                  <a:lnTo>
                    <a:pt x="0" y="356113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8A8C8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500939" y="3445382"/>
              <a:ext cx="1190625" cy="1190625"/>
            </a:xfrm>
            <a:custGeom>
              <a:avLst/>
              <a:gdLst/>
              <a:ahLst/>
              <a:cxnLst/>
              <a:rect l="l" t="t" r="r" b="b"/>
              <a:pathLst>
                <a:path w="1190625" h="1190625">
                  <a:moveTo>
                    <a:pt x="595060" y="0"/>
                  </a:moveTo>
                  <a:lnTo>
                    <a:pt x="549409" y="1742"/>
                  </a:lnTo>
                  <a:lnTo>
                    <a:pt x="503975" y="6971"/>
                  </a:lnTo>
                  <a:lnTo>
                    <a:pt x="458974" y="15686"/>
                  </a:lnTo>
                  <a:lnTo>
                    <a:pt x="414623" y="27886"/>
                  </a:lnTo>
                  <a:lnTo>
                    <a:pt x="371138" y="43572"/>
                  </a:lnTo>
                  <a:lnTo>
                    <a:pt x="328736" y="62744"/>
                  </a:lnTo>
                  <a:lnTo>
                    <a:pt x="287634" y="85401"/>
                  </a:lnTo>
                  <a:lnTo>
                    <a:pt x="248047" y="111545"/>
                  </a:lnTo>
                  <a:lnTo>
                    <a:pt x="210193" y="141174"/>
                  </a:lnTo>
                  <a:lnTo>
                    <a:pt x="174289" y="174289"/>
                  </a:lnTo>
                  <a:lnTo>
                    <a:pt x="141174" y="210193"/>
                  </a:lnTo>
                  <a:lnTo>
                    <a:pt x="111545" y="248047"/>
                  </a:lnTo>
                  <a:lnTo>
                    <a:pt x="85401" y="287633"/>
                  </a:lnTo>
                  <a:lnTo>
                    <a:pt x="62744" y="328736"/>
                  </a:lnTo>
                  <a:lnTo>
                    <a:pt x="43572" y="371138"/>
                  </a:lnTo>
                  <a:lnTo>
                    <a:pt x="27886" y="414623"/>
                  </a:lnTo>
                  <a:lnTo>
                    <a:pt x="15686" y="458974"/>
                  </a:lnTo>
                  <a:lnTo>
                    <a:pt x="6971" y="503974"/>
                  </a:lnTo>
                  <a:lnTo>
                    <a:pt x="1742" y="549409"/>
                  </a:lnTo>
                  <a:lnTo>
                    <a:pt x="0" y="595059"/>
                  </a:lnTo>
                  <a:lnTo>
                    <a:pt x="1742" y="640710"/>
                  </a:lnTo>
                  <a:lnTo>
                    <a:pt x="6971" y="686144"/>
                  </a:lnTo>
                  <a:lnTo>
                    <a:pt x="15686" y="731145"/>
                  </a:lnTo>
                  <a:lnTo>
                    <a:pt x="27886" y="775496"/>
                  </a:lnTo>
                  <a:lnTo>
                    <a:pt x="43572" y="818981"/>
                  </a:lnTo>
                  <a:lnTo>
                    <a:pt x="62744" y="861383"/>
                  </a:lnTo>
                  <a:lnTo>
                    <a:pt x="85401" y="902485"/>
                  </a:lnTo>
                  <a:lnTo>
                    <a:pt x="111545" y="942072"/>
                  </a:lnTo>
                  <a:lnTo>
                    <a:pt x="141174" y="979926"/>
                  </a:lnTo>
                  <a:lnTo>
                    <a:pt x="174289" y="1015830"/>
                  </a:lnTo>
                  <a:lnTo>
                    <a:pt x="210193" y="1048945"/>
                  </a:lnTo>
                  <a:lnTo>
                    <a:pt x="248047" y="1078574"/>
                  </a:lnTo>
                  <a:lnTo>
                    <a:pt x="287634" y="1104718"/>
                  </a:lnTo>
                  <a:lnTo>
                    <a:pt x="328736" y="1127375"/>
                  </a:lnTo>
                  <a:lnTo>
                    <a:pt x="371138" y="1146547"/>
                  </a:lnTo>
                  <a:lnTo>
                    <a:pt x="414623" y="1162233"/>
                  </a:lnTo>
                  <a:lnTo>
                    <a:pt x="458974" y="1174434"/>
                  </a:lnTo>
                  <a:lnTo>
                    <a:pt x="503975" y="1183148"/>
                  </a:lnTo>
                  <a:lnTo>
                    <a:pt x="549409" y="1188377"/>
                  </a:lnTo>
                  <a:lnTo>
                    <a:pt x="595060" y="1190120"/>
                  </a:lnTo>
                  <a:lnTo>
                    <a:pt x="640710" y="1188377"/>
                  </a:lnTo>
                  <a:lnTo>
                    <a:pt x="686144" y="1183148"/>
                  </a:lnTo>
                  <a:lnTo>
                    <a:pt x="731145" y="1174434"/>
                  </a:lnTo>
                  <a:lnTo>
                    <a:pt x="775496" y="1162233"/>
                  </a:lnTo>
                  <a:lnTo>
                    <a:pt x="818981" y="1146547"/>
                  </a:lnTo>
                  <a:lnTo>
                    <a:pt x="861383" y="1127375"/>
                  </a:lnTo>
                  <a:lnTo>
                    <a:pt x="902486" y="1104718"/>
                  </a:lnTo>
                  <a:lnTo>
                    <a:pt x="942072" y="1078574"/>
                  </a:lnTo>
                  <a:lnTo>
                    <a:pt x="979926" y="1048945"/>
                  </a:lnTo>
                  <a:lnTo>
                    <a:pt x="1015830" y="1015830"/>
                  </a:lnTo>
                  <a:lnTo>
                    <a:pt x="1048945" y="979926"/>
                  </a:lnTo>
                  <a:lnTo>
                    <a:pt x="1078574" y="942072"/>
                  </a:lnTo>
                  <a:lnTo>
                    <a:pt x="1104718" y="902485"/>
                  </a:lnTo>
                  <a:lnTo>
                    <a:pt x="1127375" y="861383"/>
                  </a:lnTo>
                  <a:lnTo>
                    <a:pt x="1146547" y="818981"/>
                  </a:lnTo>
                  <a:lnTo>
                    <a:pt x="1162233" y="775496"/>
                  </a:lnTo>
                  <a:lnTo>
                    <a:pt x="1174434" y="731145"/>
                  </a:lnTo>
                  <a:lnTo>
                    <a:pt x="1183148" y="686144"/>
                  </a:lnTo>
                  <a:lnTo>
                    <a:pt x="1188377" y="640710"/>
                  </a:lnTo>
                  <a:lnTo>
                    <a:pt x="1190120" y="595059"/>
                  </a:lnTo>
                  <a:lnTo>
                    <a:pt x="1188377" y="549409"/>
                  </a:lnTo>
                  <a:lnTo>
                    <a:pt x="1183148" y="503974"/>
                  </a:lnTo>
                  <a:lnTo>
                    <a:pt x="1174434" y="458974"/>
                  </a:lnTo>
                  <a:lnTo>
                    <a:pt x="1162233" y="414623"/>
                  </a:lnTo>
                  <a:lnTo>
                    <a:pt x="1146547" y="371138"/>
                  </a:lnTo>
                  <a:lnTo>
                    <a:pt x="1127375" y="328736"/>
                  </a:lnTo>
                  <a:lnTo>
                    <a:pt x="1104718" y="287633"/>
                  </a:lnTo>
                  <a:lnTo>
                    <a:pt x="1078574" y="248047"/>
                  </a:lnTo>
                  <a:lnTo>
                    <a:pt x="1048945" y="210193"/>
                  </a:lnTo>
                  <a:lnTo>
                    <a:pt x="1015830" y="174289"/>
                  </a:lnTo>
                  <a:lnTo>
                    <a:pt x="979926" y="141174"/>
                  </a:lnTo>
                  <a:lnTo>
                    <a:pt x="942072" y="111545"/>
                  </a:lnTo>
                  <a:lnTo>
                    <a:pt x="902486" y="85401"/>
                  </a:lnTo>
                  <a:lnTo>
                    <a:pt x="861383" y="62744"/>
                  </a:lnTo>
                  <a:lnTo>
                    <a:pt x="818981" y="43572"/>
                  </a:lnTo>
                  <a:lnTo>
                    <a:pt x="775496" y="27886"/>
                  </a:lnTo>
                  <a:lnTo>
                    <a:pt x="731145" y="15686"/>
                  </a:lnTo>
                  <a:lnTo>
                    <a:pt x="686144" y="6971"/>
                  </a:lnTo>
                  <a:lnTo>
                    <a:pt x="640710" y="1742"/>
                  </a:lnTo>
                  <a:lnTo>
                    <a:pt x="595060" y="0"/>
                  </a:lnTo>
                  <a:close/>
                </a:path>
              </a:pathLst>
            </a:custGeom>
            <a:solidFill>
              <a:srgbClr val="6166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898122" y="3735993"/>
              <a:ext cx="525145" cy="608965"/>
            </a:xfrm>
            <a:custGeom>
              <a:avLst/>
              <a:gdLst/>
              <a:ahLst/>
              <a:cxnLst/>
              <a:rect l="l" t="t" r="r" b="b"/>
              <a:pathLst>
                <a:path w="525145" h="608964">
                  <a:moveTo>
                    <a:pt x="0" y="0"/>
                  </a:moveTo>
                  <a:lnTo>
                    <a:pt x="0" y="608897"/>
                  </a:lnTo>
                  <a:lnTo>
                    <a:pt x="524913" y="3044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908064" y="6056522"/>
            <a:ext cx="4711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10" dirty="0">
                <a:solidFill>
                  <a:srgbClr val="8A8C8C"/>
                </a:solidFill>
                <a:latin typeface="Arial"/>
                <a:cs typeface="Arial"/>
              </a:rPr>
              <a:t>Video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8A8C8C"/>
                </a:solidFill>
                <a:latin typeface="Arial"/>
                <a:cs typeface="Arial"/>
              </a:rPr>
              <a:t>can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8A8C8C"/>
                </a:solidFill>
                <a:latin typeface="Arial"/>
                <a:cs typeface="Arial"/>
              </a:rPr>
              <a:t>be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8A8C8C"/>
                </a:solidFill>
                <a:latin typeface="Arial"/>
                <a:cs typeface="Arial"/>
              </a:rPr>
              <a:t>found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8A8C8C"/>
                </a:solidFill>
                <a:latin typeface="Arial"/>
                <a:cs typeface="Arial"/>
              </a:rPr>
              <a:t>on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8A8C8C"/>
                </a:solidFill>
                <a:latin typeface="Arial"/>
                <a:cs typeface="Arial"/>
              </a:rPr>
              <a:t>deployedmedicine.com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15</a:t>
            </a:fld>
            <a:endParaRPr dirty="0"/>
          </a:p>
        </p:txBody>
      </p:sp>
      <p:pic>
        <p:nvPicPr>
          <p:cNvPr id="13" name="14b. Rigid Eye Shield Application">
            <a:hlinkClick r:id="" action="ppaction://media"/>
            <a:extLst>
              <a:ext uri="{FF2B5EF4-FFF2-40B4-BE49-F238E27FC236}">
                <a16:creationId xmlns:a16="http://schemas.microsoft.com/office/drawing/2014/main" id="{5423B0C8-E469-87A8-0E48-8DF5B18041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9050" y="1568699"/>
            <a:ext cx="8518144" cy="4791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71788" y="284892"/>
            <a:ext cx="28486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626667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62666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626667"/>
                </a:solidFill>
                <a:latin typeface="Arial"/>
                <a:cs typeface="Arial"/>
              </a:rPr>
              <a:t>14:</a:t>
            </a:r>
            <a:r>
              <a:rPr sz="2000" b="1" spc="-30" dirty="0">
                <a:solidFill>
                  <a:srgbClr val="62666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626667"/>
                </a:solidFill>
                <a:latin typeface="Arial"/>
                <a:cs typeface="Arial"/>
              </a:rPr>
              <a:t>Eye</a:t>
            </a:r>
            <a:r>
              <a:rPr sz="2000" b="1" spc="-20" dirty="0">
                <a:solidFill>
                  <a:srgbClr val="626667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626667"/>
                </a:solidFill>
                <a:latin typeface="Arial"/>
                <a:cs typeface="Arial"/>
              </a:rPr>
              <a:t>Injuries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83952" y="827501"/>
            <a:ext cx="3403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</a:rPr>
              <a:t>SKILL</a:t>
            </a:r>
            <a:r>
              <a:rPr sz="3600" spc="-140" dirty="0">
                <a:solidFill>
                  <a:srgbClr val="FFFFFF"/>
                </a:solidFill>
              </a:rPr>
              <a:t> </a:t>
            </a:r>
            <a:r>
              <a:rPr sz="3600" spc="-80" dirty="0">
                <a:solidFill>
                  <a:srgbClr val="FFFFFF"/>
                </a:solidFill>
              </a:rPr>
              <a:t>STATION</a:t>
            </a:r>
            <a:endParaRPr sz="3600"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30309" y="2901160"/>
            <a:ext cx="663057" cy="67239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798124" y="1525541"/>
            <a:ext cx="5165725" cy="2604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82600" algn="ctr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Eye</a:t>
            </a:r>
            <a:r>
              <a:rPr sz="2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Injuries</a:t>
            </a:r>
            <a:r>
              <a:rPr sz="2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(skills)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100">
              <a:latin typeface="Arial"/>
              <a:cs typeface="Arial"/>
            </a:endParaRPr>
          </a:p>
          <a:p>
            <a:pPr marL="12700" marR="5080">
              <a:lnSpc>
                <a:spcPct val="166700"/>
              </a:lnSpc>
              <a:spcBef>
                <a:spcPts val="2175"/>
              </a:spcBef>
            </a:pP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Rapid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Field 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Visual</a:t>
            </a:r>
            <a:r>
              <a:rPr sz="2800" spc="-1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Acuity</a:t>
            </a:r>
            <a:r>
              <a:rPr sz="28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0" dirty="0">
                <a:solidFill>
                  <a:srgbClr val="FFFFFF"/>
                </a:solidFill>
                <a:latin typeface="Arial MT"/>
                <a:cs typeface="Arial MT"/>
              </a:rPr>
              <a:t>Testing </a:t>
            </a:r>
            <a:r>
              <a:rPr sz="2800" spc="-7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Application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28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Rigid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Eye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Shield</a:t>
            </a:r>
            <a:endParaRPr sz="2800">
              <a:latin typeface="Arial MT"/>
              <a:cs typeface="Arial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30309" y="3632802"/>
            <a:ext cx="663057" cy="672396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16</a:t>
            </a:fld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71788" y="284892"/>
            <a:ext cx="28486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14:</a:t>
            </a:r>
            <a:r>
              <a:rPr sz="2000" b="1" spc="-3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Eye</a:t>
            </a:r>
            <a:r>
              <a:rPr sz="2000" b="1" spc="-2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Injuries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10720" y="740496"/>
            <a:ext cx="23710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000000"/>
                </a:solidFill>
              </a:rPr>
              <a:t>SUMMA</a:t>
            </a:r>
            <a:r>
              <a:rPr sz="3600" spc="-135" dirty="0">
                <a:solidFill>
                  <a:srgbClr val="000000"/>
                </a:solidFill>
              </a:rPr>
              <a:t>R</a:t>
            </a:r>
            <a:r>
              <a:rPr sz="3600" dirty="0">
                <a:solidFill>
                  <a:srgbClr val="000000"/>
                </a:solidFill>
              </a:rPr>
              <a:t>Y</a:t>
            </a:r>
            <a:endParaRPr sz="3600"/>
          </a:p>
        </p:txBody>
      </p:sp>
      <p:sp>
        <p:nvSpPr>
          <p:cNvPr id="5" name="object 5"/>
          <p:cNvSpPr/>
          <p:nvPr/>
        </p:nvSpPr>
        <p:spPr>
          <a:xfrm>
            <a:off x="6716744" y="5985252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90">
                <a:moveTo>
                  <a:pt x="359999" y="0"/>
                </a:moveTo>
                <a:lnTo>
                  <a:pt x="314035" y="2928"/>
                </a:lnTo>
                <a:lnTo>
                  <a:pt x="268676" y="11715"/>
                </a:lnTo>
                <a:lnTo>
                  <a:pt x="224531" y="26360"/>
                </a:lnTo>
                <a:lnTo>
                  <a:pt x="182206" y="46862"/>
                </a:lnTo>
                <a:lnTo>
                  <a:pt x="142307" y="73223"/>
                </a:lnTo>
                <a:lnTo>
                  <a:pt x="105441" y="105441"/>
                </a:lnTo>
                <a:lnTo>
                  <a:pt x="73223" y="142307"/>
                </a:lnTo>
                <a:lnTo>
                  <a:pt x="46863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59999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3" y="537793"/>
                </a:lnTo>
                <a:lnTo>
                  <a:pt x="73223" y="577692"/>
                </a:lnTo>
                <a:lnTo>
                  <a:pt x="105441" y="614558"/>
                </a:lnTo>
                <a:lnTo>
                  <a:pt x="142307" y="646776"/>
                </a:lnTo>
                <a:lnTo>
                  <a:pt x="182206" y="673137"/>
                </a:lnTo>
                <a:lnTo>
                  <a:pt x="224531" y="693639"/>
                </a:lnTo>
                <a:lnTo>
                  <a:pt x="268676" y="708284"/>
                </a:lnTo>
                <a:lnTo>
                  <a:pt x="314035" y="717071"/>
                </a:lnTo>
                <a:lnTo>
                  <a:pt x="359999" y="719999"/>
                </a:lnTo>
                <a:lnTo>
                  <a:pt x="405964" y="717071"/>
                </a:lnTo>
                <a:lnTo>
                  <a:pt x="451322" y="708284"/>
                </a:lnTo>
                <a:lnTo>
                  <a:pt x="495467" y="693639"/>
                </a:lnTo>
                <a:lnTo>
                  <a:pt x="537793" y="673137"/>
                </a:lnTo>
                <a:lnTo>
                  <a:pt x="577692" y="646776"/>
                </a:lnTo>
                <a:lnTo>
                  <a:pt x="614558" y="614558"/>
                </a:lnTo>
                <a:lnTo>
                  <a:pt x="646776" y="577692"/>
                </a:lnTo>
                <a:lnTo>
                  <a:pt x="673136" y="537793"/>
                </a:lnTo>
                <a:lnTo>
                  <a:pt x="693639" y="495468"/>
                </a:lnTo>
                <a:lnTo>
                  <a:pt x="708284" y="451323"/>
                </a:lnTo>
                <a:lnTo>
                  <a:pt x="717070" y="405964"/>
                </a:lnTo>
                <a:lnTo>
                  <a:pt x="719999" y="359999"/>
                </a:lnTo>
                <a:lnTo>
                  <a:pt x="717070" y="314035"/>
                </a:lnTo>
                <a:lnTo>
                  <a:pt x="708284" y="268676"/>
                </a:lnTo>
                <a:lnTo>
                  <a:pt x="693639" y="224531"/>
                </a:lnTo>
                <a:lnTo>
                  <a:pt x="673136" y="182206"/>
                </a:lnTo>
                <a:lnTo>
                  <a:pt x="646776" y="142307"/>
                </a:lnTo>
                <a:lnTo>
                  <a:pt x="614558" y="105441"/>
                </a:lnTo>
                <a:lnTo>
                  <a:pt x="577692" y="73223"/>
                </a:lnTo>
                <a:lnTo>
                  <a:pt x="537793" y="46862"/>
                </a:lnTo>
                <a:lnTo>
                  <a:pt x="495467" y="26360"/>
                </a:lnTo>
                <a:lnTo>
                  <a:pt x="451322" y="11715"/>
                </a:lnTo>
                <a:lnTo>
                  <a:pt x="405964" y="2928"/>
                </a:lnTo>
                <a:lnTo>
                  <a:pt x="359999" y="0"/>
                </a:lnTo>
                <a:close/>
              </a:path>
            </a:pathLst>
          </a:custGeom>
          <a:solidFill>
            <a:srgbClr val="7647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824958" y="6099861"/>
            <a:ext cx="243395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82164" algn="l"/>
              </a:tabLst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M A R C	</a:t>
            </a:r>
            <a:r>
              <a:rPr sz="4800" baseline="1736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4800" baseline="1736">
              <a:latin typeface="Arial Black"/>
              <a:cs typeface="Arial Black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682802" y="1802799"/>
            <a:ext cx="114300" cy="405130"/>
          </a:xfrm>
          <a:custGeom>
            <a:avLst/>
            <a:gdLst/>
            <a:ahLst/>
            <a:cxnLst/>
            <a:rect l="l" t="t" r="r" b="b"/>
            <a:pathLst>
              <a:path w="114300" h="405130">
                <a:moveTo>
                  <a:pt x="0" y="405061"/>
                </a:moveTo>
                <a:lnTo>
                  <a:pt x="0" y="0"/>
                </a:lnTo>
                <a:lnTo>
                  <a:pt x="114300" y="0"/>
                </a:lnTo>
                <a:lnTo>
                  <a:pt x="114300" y="405061"/>
                </a:lnTo>
                <a:lnTo>
                  <a:pt x="0" y="405061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970222" y="1631388"/>
            <a:ext cx="6356985" cy="3124200"/>
          </a:xfrm>
          <a:prstGeom prst="rect">
            <a:avLst/>
          </a:prstGeom>
        </p:spPr>
        <p:txBody>
          <a:bodyPr vert="horz" wrap="square" lIns="0" tIns="1549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20"/>
              </a:spcBef>
            </a:pPr>
            <a:r>
              <a:rPr sz="2400" b="1" spc="-5" dirty="0">
                <a:latin typeface="Arial"/>
                <a:cs typeface="Arial"/>
              </a:rPr>
              <a:t>PERFORM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dirty="0">
                <a:latin typeface="Arial MT"/>
                <a:cs typeface="Arial MT"/>
              </a:rPr>
              <a:t>a rapid</a:t>
            </a:r>
            <a:r>
              <a:rPr sz="2400" spc="-5" dirty="0">
                <a:latin typeface="Arial MT"/>
                <a:cs typeface="Arial MT"/>
              </a:rPr>
              <a:t> field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test </a:t>
            </a:r>
            <a:r>
              <a:rPr sz="2400" dirty="0">
                <a:latin typeface="Arial MT"/>
                <a:cs typeface="Arial MT"/>
              </a:rPr>
              <a:t>of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visual </a:t>
            </a:r>
            <a:r>
              <a:rPr sz="2400" spc="-5" dirty="0">
                <a:latin typeface="Arial MT"/>
                <a:cs typeface="Arial MT"/>
              </a:rPr>
              <a:t>acuity</a:t>
            </a:r>
            <a:endParaRPr sz="2400">
              <a:latin typeface="Arial MT"/>
              <a:cs typeface="Arial MT"/>
            </a:endParaRPr>
          </a:p>
          <a:p>
            <a:pPr marL="12700" marR="5080">
              <a:lnSpc>
                <a:spcPts val="2800"/>
              </a:lnSpc>
              <a:spcBef>
                <a:spcPts val="1280"/>
              </a:spcBef>
            </a:pPr>
            <a:r>
              <a:rPr sz="2400" b="1" spc="-5" dirty="0">
                <a:latin typeface="Arial"/>
                <a:cs typeface="Arial"/>
              </a:rPr>
              <a:t>COVER </a:t>
            </a:r>
            <a:r>
              <a:rPr sz="2400" spc="-5" dirty="0">
                <a:latin typeface="Arial MT"/>
                <a:cs typeface="Arial MT"/>
              </a:rPr>
              <a:t>the </a:t>
            </a:r>
            <a:r>
              <a:rPr sz="2400" spc="-10" dirty="0">
                <a:latin typeface="Arial MT"/>
                <a:cs typeface="Arial MT"/>
              </a:rPr>
              <a:t>affected </a:t>
            </a:r>
            <a:r>
              <a:rPr sz="2400" dirty="0">
                <a:latin typeface="Arial MT"/>
                <a:cs typeface="Arial MT"/>
              </a:rPr>
              <a:t>eye </a:t>
            </a:r>
            <a:r>
              <a:rPr sz="2400" spc="-5" dirty="0">
                <a:latin typeface="Arial MT"/>
                <a:cs typeface="Arial MT"/>
              </a:rPr>
              <a:t>with </a:t>
            </a:r>
            <a:r>
              <a:rPr sz="2400" dirty="0">
                <a:latin typeface="Arial MT"/>
                <a:cs typeface="Arial MT"/>
              </a:rPr>
              <a:t>a rigid eye shield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(</a:t>
            </a:r>
            <a:r>
              <a:rPr sz="2400" b="1" spc="-5" dirty="0">
                <a:latin typeface="Arial"/>
                <a:cs typeface="Arial"/>
              </a:rPr>
              <a:t>NOT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 </a:t>
            </a:r>
            <a:r>
              <a:rPr sz="2400" b="1" spc="-5" dirty="0">
                <a:latin typeface="Arial"/>
                <a:cs typeface="Arial"/>
              </a:rPr>
              <a:t>pressure</a:t>
            </a:r>
            <a:r>
              <a:rPr sz="2400" b="1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patch</a:t>
            </a:r>
            <a:r>
              <a:rPr sz="2400" spc="-5" dirty="0">
                <a:latin typeface="Arial MT"/>
                <a:cs typeface="Arial MT"/>
              </a:rPr>
              <a:t>)</a:t>
            </a:r>
            <a:endParaRPr sz="2400">
              <a:latin typeface="Arial MT"/>
              <a:cs typeface="Arial MT"/>
            </a:endParaRPr>
          </a:p>
          <a:p>
            <a:pPr marL="12700" marR="316230">
              <a:lnSpc>
                <a:spcPts val="2800"/>
              </a:lnSpc>
              <a:spcBef>
                <a:spcPts val="1200"/>
              </a:spcBef>
            </a:pPr>
            <a:r>
              <a:rPr sz="2400" b="1" spc="-5" dirty="0">
                <a:latin typeface="Arial"/>
                <a:cs typeface="Arial"/>
              </a:rPr>
              <a:t>ADMINISTER </a:t>
            </a:r>
            <a:r>
              <a:rPr sz="2400" spc="-5" dirty="0">
                <a:latin typeface="Arial MT"/>
                <a:cs typeface="Arial MT"/>
              </a:rPr>
              <a:t>the casualty’s </a:t>
            </a:r>
            <a:r>
              <a:rPr sz="2400" dirty="0">
                <a:latin typeface="Arial MT"/>
                <a:cs typeface="Arial MT"/>
              </a:rPr>
              <a:t>Combat </a:t>
            </a:r>
            <a:r>
              <a:rPr sz="2400" spc="-10" dirty="0">
                <a:latin typeface="Arial MT"/>
                <a:cs typeface="Arial MT"/>
              </a:rPr>
              <a:t>Wound </a:t>
            </a:r>
            <a:r>
              <a:rPr sz="2400" spc="-66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Medication </a:t>
            </a:r>
            <a:r>
              <a:rPr sz="2400" dirty="0">
                <a:latin typeface="Arial MT"/>
                <a:cs typeface="Arial MT"/>
              </a:rPr>
              <a:t>Pack</a:t>
            </a:r>
            <a:r>
              <a:rPr sz="2400" spc="-5" dirty="0">
                <a:latin typeface="Arial MT"/>
                <a:cs typeface="Arial MT"/>
              </a:rPr>
              <a:t> (CWMP)</a:t>
            </a:r>
            <a:endParaRPr sz="2400">
              <a:latin typeface="Arial MT"/>
              <a:cs typeface="Arial MT"/>
            </a:endParaRPr>
          </a:p>
          <a:p>
            <a:pPr marL="12700" marR="68580">
              <a:lnSpc>
                <a:spcPts val="2800"/>
              </a:lnSpc>
              <a:spcBef>
                <a:spcPts val="1200"/>
              </a:spcBef>
            </a:pPr>
            <a:r>
              <a:rPr sz="2400" b="1" spc="-5" dirty="0">
                <a:latin typeface="Arial"/>
                <a:cs typeface="Arial"/>
              </a:rPr>
              <a:t>DOCUMENT </a:t>
            </a:r>
            <a:r>
              <a:rPr sz="2400" dirty="0">
                <a:latin typeface="Arial MT"/>
                <a:cs typeface="Arial MT"/>
              </a:rPr>
              <a:t>all </a:t>
            </a:r>
            <a:r>
              <a:rPr sz="2400" spc="-5" dirty="0">
                <a:latin typeface="Arial MT"/>
                <a:cs typeface="Arial MT"/>
              </a:rPr>
              <a:t>assessments </a:t>
            </a:r>
            <a:r>
              <a:rPr sz="2400" dirty="0">
                <a:latin typeface="Arial MT"/>
                <a:cs typeface="Arial MT"/>
              </a:rPr>
              <a:t>(including visual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acuity)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and </a:t>
            </a:r>
            <a:r>
              <a:rPr sz="2400" spc="-5" dirty="0">
                <a:latin typeface="Arial MT"/>
                <a:cs typeface="Arial MT"/>
              </a:rPr>
              <a:t>treatments </a:t>
            </a:r>
            <a:r>
              <a:rPr sz="2400" dirty="0">
                <a:latin typeface="Arial MT"/>
                <a:cs typeface="Arial MT"/>
              </a:rPr>
              <a:t>on</a:t>
            </a:r>
            <a:r>
              <a:rPr sz="2400" spc="-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 DD </a:t>
            </a:r>
            <a:r>
              <a:rPr sz="2400" spc="-5" dirty="0">
                <a:latin typeface="Arial MT"/>
                <a:cs typeface="Arial MT"/>
              </a:rPr>
              <a:t>Form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1380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82802" y="2387687"/>
            <a:ext cx="114300" cy="669925"/>
          </a:xfrm>
          <a:custGeom>
            <a:avLst/>
            <a:gdLst/>
            <a:ahLst/>
            <a:cxnLst/>
            <a:rect l="l" t="t" r="r" b="b"/>
            <a:pathLst>
              <a:path w="114300" h="669925">
                <a:moveTo>
                  <a:pt x="0" y="669374"/>
                </a:moveTo>
                <a:lnTo>
                  <a:pt x="0" y="0"/>
                </a:lnTo>
                <a:lnTo>
                  <a:pt x="114300" y="0"/>
                </a:lnTo>
                <a:lnTo>
                  <a:pt x="114300" y="669374"/>
                </a:lnTo>
                <a:lnTo>
                  <a:pt x="0" y="669374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82802" y="3269136"/>
            <a:ext cx="114300" cy="669925"/>
          </a:xfrm>
          <a:custGeom>
            <a:avLst/>
            <a:gdLst/>
            <a:ahLst/>
            <a:cxnLst/>
            <a:rect l="l" t="t" r="r" b="b"/>
            <a:pathLst>
              <a:path w="114300" h="669925">
                <a:moveTo>
                  <a:pt x="0" y="669374"/>
                </a:moveTo>
                <a:lnTo>
                  <a:pt x="0" y="0"/>
                </a:lnTo>
                <a:lnTo>
                  <a:pt x="114300" y="0"/>
                </a:lnTo>
                <a:lnTo>
                  <a:pt x="114300" y="669374"/>
                </a:lnTo>
                <a:lnTo>
                  <a:pt x="0" y="669374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82802" y="4113514"/>
            <a:ext cx="114300" cy="669925"/>
          </a:xfrm>
          <a:custGeom>
            <a:avLst/>
            <a:gdLst/>
            <a:ahLst/>
            <a:cxnLst/>
            <a:rect l="l" t="t" r="r" b="b"/>
            <a:pathLst>
              <a:path w="114300" h="669925">
                <a:moveTo>
                  <a:pt x="0" y="669374"/>
                </a:moveTo>
                <a:lnTo>
                  <a:pt x="0" y="0"/>
                </a:lnTo>
                <a:lnTo>
                  <a:pt x="114300" y="0"/>
                </a:lnTo>
                <a:lnTo>
                  <a:pt x="114300" y="669374"/>
                </a:lnTo>
                <a:lnTo>
                  <a:pt x="0" y="669374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17</a:t>
            </a:fld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71788" y="284892"/>
            <a:ext cx="28486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626667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62666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626667"/>
                </a:solidFill>
                <a:latin typeface="Arial"/>
                <a:cs typeface="Arial"/>
              </a:rPr>
              <a:t>14:</a:t>
            </a:r>
            <a:r>
              <a:rPr sz="2000" b="1" spc="-30" dirty="0">
                <a:solidFill>
                  <a:srgbClr val="62666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626667"/>
                </a:solidFill>
                <a:latin typeface="Arial"/>
                <a:cs typeface="Arial"/>
              </a:rPr>
              <a:t>Eye</a:t>
            </a:r>
            <a:r>
              <a:rPr sz="2000" b="1" spc="-20" dirty="0">
                <a:solidFill>
                  <a:srgbClr val="626667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626667"/>
                </a:solidFill>
                <a:latin typeface="Arial"/>
                <a:cs typeface="Arial"/>
              </a:rPr>
              <a:t>Injuries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46387" y="975784"/>
            <a:ext cx="4979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</a:rPr>
              <a:t>CHECK</a:t>
            </a:r>
            <a:r>
              <a:rPr sz="3600" spc="-35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ON</a:t>
            </a:r>
            <a:r>
              <a:rPr sz="3600" spc="-30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LEARNING</a:t>
            </a:r>
            <a:endParaRPr sz="3600"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781050" marR="5080">
              <a:lnSpc>
                <a:spcPts val="3200"/>
              </a:lnSpc>
              <a:spcBef>
                <a:spcPts val="340"/>
              </a:spcBef>
            </a:pPr>
            <a:r>
              <a:rPr b="1" spc="-5" dirty="0">
                <a:latin typeface="Arial"/>
                <a:cs typeface="Arial"/>
              </a:rPr>
              <a:t>How</a:t>
            </a:r>
            <a:r>
              <a:rPr b="1" dirty="0">
                <a:latin typeface="Arial"/>
                <a:cs typeface="Arial"/>
              </a:rPr>
              <a:t> </a:t>
            </a:r>
            <a:r>
              <a:rPr dirty="0"/>
              <a:t>should you </a:t>
            </a:r>
            <a:r>
              <a:rPr spc="-5" dirty="0"/>
              <a:t>treat</a:t>
            </a:r>
            <a:r>
              <a:rPr dirty="0"/>
              <a:t> a </a:t>
            </a:r>
            <a:r>
              <a:rPr spc="-5" dirty="0"/>
              <a:t>penetrating</a:t>
            </a:r>
            <a:r>
              <a:rPr dirty="0"/>
              <a:t> eye </a:t>
            </a:r>
            <a:r>
              <a:rPr spc="-5" dirty="0"/>
              <a:t>trauma</a:t>
            </a:r>
            <a:r>
              <a:rPr dirty="0"/>
              <a:t> </a:t>
            </a:r>
            <a:r>
              <a:rPr spc="-5" dirty="0"/>
              <a:t>with </a:t>
            </a:r>
            <a:r>
              <a:rPr spc="-760" dirty="0"/>
              <a:t> </a:t>
            </a:r>
            <a:r>
              <a:rPr dirty="0"/>
              <a:t>an</a:t>
            </a:r>
            <a:r>
              <a:rPr spc="-5" dirty="0"/>
              <a:t> </a:t>
            </a:r>
            <a:r>
              <a:rPr dirty="0"/>
              <a:t>impaled </a:t>
            </a:r>
            <a:r>
              <a:rPr spc="-5" dirty="0"/>
              <a:t>object?</a:t>
            </a:r>
          </a:p>
          <a:p>
            <a:pPr marL="781050" marR="640080">
              <a:lnSpc>
                <a:spcPts val="3200"/>
              </a:lnSpc>
              <a:spcBef>
                <a:spcPts val="1000"/>
              </a:spcBef>
            </a:pPr>
            <a:r>
              <a:rPr b="1" dirty="0">
                <a:latin typeface="Arial"/>
                <a:cs typeface="Arial"/>
              </a:rPr>
              <a:t>When</a:t>
            </a:r>
            <a:r>
              <a:rPr b="1" spc="-1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should</a:t>
            </a:r>
            <a:r>
              <a:rPr b="1" spc="-2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a</a:t>
            </a:r>
            <a:r>
              <a:rPr b="1" spc="-2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pressure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dressing</a:t>
            </a:r>
            <a:r>
              <a:rPr b="1" spc="-15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be</a:t>
            </a:r>
            <a:r>
              <a:rPr b="1" spc="-15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used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spc="-5" dirty="0"/>
              <a:t>in </a:t>
            </a:r>
            <a:r>
              <a:rPr spc="-765" dirty="0"/>
              <a:t> </a:t>
            </a:r>
            <a:r>
              <a:rPr spc="-5" dirty="0"/>
              <a:t>treating traumatic </a:t>
            </a:r>
            <a:r>
              <a:rPr dirty="0"/>
              <a:t>eye injuries?</a:t>
            </a:r>
          </a:p>
          <a:p>
            <a:pPr marL="781050" marR="421005">
              <a:lnSpc>
                <a:spcPts val="3200"/>
              </a:lnSpc>
              <a:spcBef>
                <a:spcPts val="1000"/>
              </a:spcBef>
            </a:pPr>
            <a:r>
              <a:rPr b="1" spc="-40" dirty="0">
                <a:latin typeface="Arial"/>
                <a:cs typeface="Arial"/>
              </a:rPr>
              <a:t>True </a:t>
            </a:r>
            <a:r>
              <a:rPr b="1" spc="-5" dirty="0">
                <a:latin typeface="Arial"/>
                <a:cs typeface="Arial"/>
              </a:rPr>
              <a:t>or False: </a:t>
            </a:r>
            <a:r>
              <a:rPr spc="-5" dirty="0"/>
              <a:t>The </a:t>
            </a:r>
            <a:r>
              <a:rPr dirty="0"/>
              <a:t>Snellen Eye Chart is used </a:t>
            </a:r>
            <a:r>
              <a:rPr spc="-5" dirty="0"/>
              <a:t>for </a:t>
            </a:r>
            <a:r>
              <a:rPr spc="-765" dirty="0"/>
              <a:t> </a:t>
            </a:r>
            <a:r>
              <a:rPr spc="-5" dirty="0"/>
              <a:t>performing</a:t>
            </a:r>
            <a:r>
              <a:rPr dirty="0"/>
              <a:t> a rapid </a:t>
            </a:r>
            <a:r>
              <a:rPr spc="-5" dirty="0"/>
              <a:t>field</a:t>
            </a:r>
            <a:r>
              <a:rPr dirty="0"/>
              <a:t> visual </a:t>
            </a:r>
            <a:r>
              <a:rPr spc="-5" dirty="0"/>
              <a:t>acuity test?</a:t>
            </a:r>
          </a:p>
          <a:p>
            <a:pPr marL="781050" marR="934085">
              <a:lnSpc>
                <a:spcPts val="3200"/>
              </a:lnSpc>
              <a:spcBef>
                <a:spcPts val="1000"/>
              </a:spcBef>
            </a:pPr>
            <a:r>
              <a:rPr b="1" spc="-40" dirty="0">
                <a:latin typeface="Arial"/>
                <a:cs typeface="Arial"/>
              </a:rPr>
              <a:t>True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or False: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spc="-5" dirty="0"/>
              <a:t>Only</a:t>
            </a:r>
            <a:r>
              <a:rPr spc="-10" dirty="0"/>
              <a:t> </a:t>
            </a:r>
            <a:r>
              <a:rPr spc="-5" dirty="0"/>
              <a:t>the</a:t>
            </a:r>
            <a:r>
              <a:rPr spc="-10" dirty="0"/>
              <a:t> </a:t>
            </a:r>
            <a:r>
              <a:rPr dirty="0"/>
              <a:t>injured</a:t>
            </a:r>
            <a:r>
              <a:rPr spc="-5" dirty="0"/>
              <a:t> </a:t>
            </a:r>
            <a:r>
              <a:rPr dirty="0"/>
              <a:t>eye</a:t>
            </a:r>
            <a:r>
              <a:rPr spc="-5" dirty="0"/>
              <a:t> </a:t>
            </a:r>
            <a:r>
              <a:rPr dirty="0"/>
              <a:t>should</a:t>
            </a:r>
            <a:r>
              <a:rPr spc="-5" dirty="0"/>
              <a:t> </a:t>
            </a:r>
            <a:r>
              <a:rPr dirty="0"/>
              <a:t>be </a:t>
            </a:r>
            <a:r>
              <a:rPr spc="-765" dirty="0"/>
              <a:t> </a:t>
            </a:r>
            <a:r>
              <a:rPr dirty="0"/>
              <a:t>covered</a:t>
            </a:r>
            <a:r>
              <a:rPr spc="-5" dirty="0"/>
              <a:t> with </a:t>
            </a:r>
            <a:r>
              <a:rPr dirty="0"/>
              <a:t>an eye</a:t>
            </a:r>
            <a:r>
              <a:rPr spc="-5" dirty="0"/>
              <a:t> </a:t>
            </a:r>
            <a:r>
              <a:rPr dirty="0"/>
              <a:t>shield?</a:t>
            </a: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37702" y="2106498"/>
            <a:ext cx="638312" cy="67239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50059" y="3116273"/>
            <a:ext cx="638312" cy="67239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56689" y="4123214"/>
            <a:ext cx="638312" cy="67239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70419" y="5101802"/>
            <a:ext cx="638312" cy="672396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18</a:t>
            </a:fld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spc="-25" dirty="0"/>
              <a:t> </a:t>
            </a:r>
            <a:r>
              <a:rPr dirty="0"/>
              <a:t>14:</a:t>
            </a:r>
            <a:r>
              <a:rPr spc="-30" dirty="0"/>
              <a:t> </a:t>
            </a:r>
            <a:r>
              <a:rPr dirty="0"/>
              <a:t>Eye</a:t>
            </a:r>
            <a:r>
              <a:rPr spc="-20" dirty="0"/>
              <a:t> </a:t>
            </a:r>
            <a:r>
              <a:rPr spc="-5" dirty="0"/>
              <a:t>Injuries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03226" y="2865150"/>
            <a:ext cx="6785609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6000" b="1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0" b="1" spc="-5" dirty="0">
                <a:solidFill>
                  <a:srgbClr val="FFFFFF"/>
                </a:solidFill>
                <a:latin typeface="Arial"/>
                <a:cs typeface="Arial"/>
              </a:rPr>
              <a:t>QUESTIONS?</a:t>
            </a:r>
            <a:endParaRPr sz="6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96314" y="1441706"/>
            <a:ext cx="1497388" cy="14351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8824" y="1490729"/>
            <a:ext cx="2625206" cy="23569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23723" y="4348005"/>
            <a:ext cx="2514600" cy="181610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19</a:t>
            </a:fld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767171"/>
                </a:solidFill>
              </a:rPr>
              <a:t>Module</a:t>
            </a:r>
            <a:r>
              <a:rPr spc="-25" dirty="0">
                <a:solidFill>
                  <a:srgbClr val="767171"/>
                </a:solidFill>
              </a:rPr>
              <a:t> </a:t>
            </a:r>
            <a:r>
              <a:rPr dirty="0">
                <a:solidFill>
                  <a:srgbClr val="767171"/>
                </a:solidFill>
              </a:rPr>
              <a:t>14:</a:t>
            </a:r>
            <a:r>
              <a:rPr spc="-30" dirty="0">
                <a:solidFill>
                  <a:srgbClr val="767171"/>
                </a:solidFill>
              </a:rPr>
              <a:t> </a:t>
            </a:r>
            <a:r>
              <a:rPr dirty="0">
                <a:solidFill>
                  <a:srgbClr val="767171"/>
                </a:solidFill>
              </a:rPr>
              <a:t>Eye</a:t>
            </a:r>
            <a:r>
              <a:rPr spc="-20" dirty="0">
                <a:solidFill>
                  <a:srgbClr val="767171"/>
                </a:solidFill>
              </a:rPr>
              <a:t> </a:t>
            </a:r>
            <a:r>
              <a:rPr spc="-5" dirty="0">
                <a:solidFill>
                  <a:srgbClr val="767171"/>
                </a:solidFill>
              </a:rPr>
              <a:t>Injuries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771453" y="6546242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2</a:t>
            </a:r>
            <a:endParaRPr sz="1200">
              <a:latin typeface="Arial MT"/>
              <a:cs typeface="Arial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63443" y="1514079"/>
            <a:ext cx="10349865" cy="4208145"/>
            <a:chOff x="963443" y="1514079"/>
            <a:chExt cx="10349865" cy="4208145"/>
          </a:xfrm>
        </p:grpSpPr>
        <p:sp>
          <p:nvSpPr>
            <p:cNvPr id="6" name="object 6"/>
            <p:cNvSpPr/>
            <p:nvPr/>
          </p:nvSpPr>
          <p:spPr>
            <a:xfrm>
              <a:off x="982493" y="1726446"/>
              <a:ext cx="10311765" cy="3976370"/>
            </a:xfrm>
            <a:custGeom>
              <a:avLst/>
              <a:gdLst/>
              <a:ahLst/>
              <a:cxnLst/>
              <a:rect l="l" t="t" r="r" b="b"/>
              <a:pathLst>
                <a:path w="10311765" h="3976370">
                  <a:moveTo>
                    <a:pt x="390712" y="1"/>
                  </a:moveTo>
                  <a:lnTo>
                    <a:pt x="441413" y="1"/>
                  </a:lnTo>
                  <a:lnTo>
                    <a:pt x="492113" y="1"/>
                  </a:lnTo>
                  <a:lnTo>
                    <a:pt x="542813" y="1"/>
                  </a:lnTo>
                  <a:lnTo>
                    <a:pt x="593514" y="1"/>
                  </a:lnTo>
                  <a:lnTo>
                    <a:pt x="644214" y="1"/>
                  </a:lnTo>
                  <a:lnTo>
                    <a:pt x="694914" y="1"/>
                  </a:lnTo>
                  <a:lnTo>
                    <a:pt x="745614" y="1"/>
                  </a:lnTo>
                  <a:lnTo>
                    <a:pt x="796315" y="1"/>
                  </a:lnTo>
                  <a:lnTo>
                    <a:pt x="847015" y="1"/>
                  </a:lnTo>
                  <a:lnTo>
                    <a:pt x="897715" y="1"/>
                  </a:lnTo>
                  <a:lnTo>
                    <a:pt x="948415" y="1"/>
                  </a:lnTo>
                  <a:lnTo>
                    <a:pt x="999116" y="1"/>
                  </a:lnTo>
                  <a:lnTo>
                    <a:pt x="1049816" y="1"/>
                  </a:lnTo>
                  <a:lnTo>
                    <a:pt x="1100516" y="1"/>
                  </a:lnTo>
                  <a:lnTo>
                    <a:pt x="1151217" y="1"/>
                  </a:lnTo>
                  <a:lnTo>
                    <a:pt x="1201917" y="1"/>
                  </a:lnTo>
                  <a:lnTo>
                    <a:pt x="1252617" y="1"/>
                  </a:lnTo>
                  <a:lnTo>
                    <a:pt x="1303317" y="1"/>
                  </a:lnTo>
                  <a:lnTo>
                    <a:pt x="1354018" y="1"/>
                  </a:lnTo>
                  <a:lnTo>
                    <a:pt x="1404718" y="1"/>
                  </a:lnTo>
                  <a:lnTo>
                    <a:pt x="1455418" y="1"/>
                  </a:lnTo>
                  <a:lnTo>
                    <a:pt x="1506118" y="1"/>
                  </a:lnTo>
                  <a:lnTo>
                    <a:pt x="1556819" y="1"/>
                  </a:lnTo>
                  <a:lnTo>
                    <a:pt x="1607519" y="1"/>
                  </a:lnTo>
                  <a:lnTo>
                    <a:pt x="1658219" y="1"/>
                  </a:lnTo>
                  <a:lnTo>
                    <a:pt x="1708920" y="1"/>
                  </a:lnTo>
                  <a:lnTo>
                    <a:pt x="1759620" y="1"/>
                  </a:lnTo>
                  <a:lnTo>
                    <a:pt x="1810320" y="1"/>
                  </a:lnTo>
                  <a:lnTo>
                    <a:pt x="1861020" y="1"/>
                  </a:lnTo>
                  <a:lnTo>
                    <a:pt x="1911721" y="1"/>
                  </a:lnTo>
                  <a:lnTo>
                    <a:pt x="1962421" y="1"/>
                  </a:lnTo>
                  <a:lnTo>
                    <a:pt x="2013121" y="1"/>
                  </a:lnTo>
                  <a:lnTo>
                    <a:pt x="2063821" y="1"/>
                  </a:lnTo>
                  <a:lnTo>
                    <a:pt x="2114522" y="1"/>
                  </a:lnTo>
                  <a:lnTo>
                    <a:pt x="2165222" y="1"/>
                  </a:lnTo>
                  <a:lnTo>
                    <a:pt x="2215922" y="1"/>
                  </a:lnTo>
                  <a:lnTo>
                    <a:pt x="2266622" y="1"/>
                  </a:lnTo>
                  <a:lnTo>
                    <a:pt x="2317323" y="1"/>
                  </a:lnTo>
                  <a:lnTo>
                    <a:pt x="2368023" y="1"/>
                  </a:lnTo>
                  <a:lnTo>
                    <a:pt x="2418723" y="1"/>
                  </a:lnTo>
                  <a:lnTo>
                    <a:pt x="2469424" y="1"/>
                  </a:lnTo>
                  <a:lnTo>
                    <a:pt x="2520124" y="1"/>
                  </a:lnTo>
                  <a:lnTo>
                    <a:pt x="2570824" y="1"/>
                  </a:lnTo>
                  <a:lnTo>
                    <a:pt x="2621524" y="1"/>
                  </a:lnTo>
                  <a:lnTo>
                    <a:pt x="2672225" y="1"/>
                  </a:lnTo>
                  <a:lnTo>
                    <a:pt x="2722925" y="1"/>
                  </a:lnTo>
                  <a:lnTo>
                    <a:pt x="2773625" y="1"/>
                  </a:lnTo>
                  <a:lnTo>
                    <a:pt x="2824325" y="1"/>
                  </a:lnTo>
                  <a:lnTo>
                    <a:pt x="2875026" y="1"/>
                  </a:lnTo>
                  <a:lnTo>
                    <a:pt x="2925726" y="1"/>
                  </a:lnTo>
                  <a:lnTo>
                    <a:pt x="2976426" y="1"/>
                  </a:lnTo>
                  <a:lnTo>
                    <a:pt x="3027126" y="1"/>
                  </a:lnTo>
                  <a:lnTo>
                    <a:pt x="3077827" y="1"/>
                  </a:lnTo>
                  <a:lnTo>
                    <a:pt x="3128527" y="1"/>
                  </a:lnTo>
                  <a:lnTo>
                    <a:pt x="3179227" y="1"/>
                  </a:lnTo>
                  <a:lnTo>
                    <a:pt x="3229927" y="1"/>
                  </a:lnTo>
                  <a:lnTo>
                    <a:pt x="3280628" y="1"/>
                  </a:lnTo>
                  <a:lnTo>
                    <a:pt x="3331328" y="1"/>
                  </a:lnTo>
                  <a:lnTo>
                    <a:pt x="3382028" y="1"/>
                  </a:lnTo>
                  <a:lnTo>
                    <a:pt x="3432728" y="1"/>
                  </a:lnTo>
                  <a:lnTo>
                    <a:pt x="3483429" y="1"/>
                  </a:lnTo>
                  <a:lnTo>
                    <a:pt x="3534129" y="1"/>
                  </a:lnTo>
                  <a:lnTo>
                    <a:pt x="3584829" y="1"/>
                  </a:lnTo>
                  <a:lnTo>
                    <a:pt x="3635529" y="1"/>
                  </a:lnTo>
                  <a:lnTo>
                    <a:pt x="3686230" y="1"/>
                  </a:lnTo>
                  <a:lnTo>
                    <a:pt x="3736930" y="1"/>
                  </a:lnTo>
                  <a:lnTo>
                    <a:pt x="3787630" y="1"/>
                  </a:lnTo>
                  <a:lnTo>
                    <a:pt x="3838331" y="1"/>
                  </a:lnTo>
                  <a:lnTo>
                    <a:pt x="3889031" y="1"/>
                  </a:lnTo>
                  <a:lnTo>
                    <a:pt x="3939731" y="1"/>
                  </a:lnTo>
                  <a:lnTo>
                    <a:pt x="3990431" y="1"/>
                  </a:lnTo>
                  <a:lnTo>
                    <a:pt x="4041132" y="1"/>
                  </a:lnTo>
                  <a:lnTo>
                    <a:pt x="4091832" y="1"/>
                  </a:lnTo>
                  <a:lnTo>
                    <a:pt x="4142532" y="1"/>
                  </a:lnTo>
                  <a:lnTo>
                    <a:pt x="4193232" y="1"/>
                  </a:lnTo>
                  <a:lnTo>
                    <a:pt x="4243933" y="1"/>
                  </a:lnTo>
                  <a:lnTo>
                    <a:pt x="4294633" y="1"/>
                  </a:lnTo>
                  <a:lnTo>
                    <a:pt x="4345333" y="1"/>
                  </a:lnTo>
                  <a:lnTo>
                    <a:pt x="4396033" y="0"/>
                  </a:lnTo>
                  <a:lnTo>
                    <a:pt x="4446734" y="0"/>
                  </a:lnTo>
                  <a:lnTo>
                    <a:pt x="4497434" y="0"/>
                  </a:lnTo>
                  <a:lnTo>
                    <a:pt x="4548134" y="0"/>
                  </a:lnTo>
                  <a:lnTo>
                    <a:pt x="4598834" y="0"/>
                  </a:lnTo>
                  <a:lnTo>
                    <a:pt x="4649535" y="0"/>
                  </a:lnTo>
                  <a:lnTo>
                    <a:pt x="4700235" y="0"/>
                  </a:lnTo>
                  <a:lnTo>
                    <a:pt x="4750935" y="0"/>
                  </a:lnTo>
                  <a:lnTo>
                    <a:pt x="4801635" y="0"/>
                  </a:lnTo>
                  <a:lnTo>
                    <a:pt x="4852336" y="0"/>
                  </a:lnTo>
                  <a:lnTo>
                    <a:pt x="4903036" y="0"/>
                  </a:lnTo>
                  <a:lnTo>
                    <a:pt x="4953736" y="0"/>
                  </a:lnTo>
                  <a:lnTo>
                    <a:pt x="5004436" y="0"/>
                  </a:lnTo>
                  <a:lnTo>
                    <a:pt x="5055137" y="0"/>
                  </a:lnTo>
                  <a:lnTo>
                    <a:pt x="5105837" y="0"/>
                  </a:lnTo>
                  <a:lnTo>
                    <a:pt x="5156537" y="0"/>
                  </a:lnTo>
                  <a:lnTo>
                    <a:pt x="5207237" y="0"/>
                  </a:lnTo>
                  <a:lnTo>
                    <a:pt x="5257938" y="0"/>
                  </a:lnTo>
                  <a:lnTo>
                    <a:pt x="5308638" y="0"/>
                  </a:lnTo>
                  <a:lnTo>
                    <a:pt x="5359338" y="0"/>
                  </a:lnTo>
                  <a:lnTo>
                    <a:pt x="5410038" y="0"/>
                  </a:lnTo>
                  <a:lnTo>
                    <a:pt x="5460739" y="0"/>
                  </a:lnTo>
                  <a:lnTo>
                    <a:pt x="5511439" y="0"/>
                  </a:lnTo>
                  <a:lnTo>
                    <a:pt x="5562139" y="0"/>
                  </a:lnTo>
                  <a:lnTo>
                    <a:pt x="5612839" y="0"/>
                  </a:lnTo>
                  <a:lnTo>
                    <a:pt x="5663540" y="0"/>
                  </a:lnTo>
                  <a:lnTo>
                    <a:pt x="5714240" y="0"/>
                  </a:lnTo>
                  <a:lnTo>
                    <a:pt x="5764940" y="0"/>
                  </a:lnTo>
                  <a:lnTo>
                    <a:pt x="5815641" y="0"/>
                  </a:lnTo>
                  <a:lnTo>
                    <a:pt x="5866341" y="0"/>
                  </a:lnTo>
                  <a:lnTo>
                    <a:pt x="5917041" y="0"/>
                  </a:lnTo>
                  <a:lnTo>
                    <a:pt x="5967741" y="0"/>
                  </a:lnTo>
                  <a:lnTo>
                    <a:pt x="6018442" y="0"/>
                  </a:lnTo>
                  <a:lnTo>
                    <a:pt x="6069142" y="0"/>
                  </a:lnTo>
                  <a:lnTo>
                    <a:pt x="6119842" y="0"/>
                  </a:lnTo>
                  <a:lnTo>
                    <a:pt x="6170542" y="0"/>
                  </a:lnTo>
                  <a:lnTo>
                    <a:pt x="6221243" y="0"/>
                  </a:lnTo>
                  <a:lnTo>
                    <a:pt x="6271943" y="0"/>
                  </a:lnTo>
                  <a:lnTo>
                    <a:pt x="6322643" y="0"/>
                  </a:lnTo>
                  <a:lnTo>
                    <a:pt x="6373343" y="0"/>
                  </a:lnTo>
                  <a:lnTo>
                    <a:pt x="6424044" y="0"/>
                  </a:lnTo>
                  <a:lnTo>
                    <a:pt x="6474744" y="0"/>
                  </a:lnTo>
                  <a:lnTo>
                    <a:pt x="6525444" y="0"/>
                  </a:lnTo>
                  <a:lnTo>
                    <a:pt x="6576144" y="0"/>
                  </a:lnTo>
                  <a:lnTo>
                    <a:pt x="6626845" y="0"/>
                  </a:lnTo>
                  <a:lnTo>
                    <a:pt x="6677545" y="0"/>
                  </a:lnTo>
                  <a:lnTo>
                    <a:pt x="6728245" y="0"/>
                  </a:lnTo>
                  <a:lnTo>
                    <a:pt x="6778945" y="0"/>
                  </a:lnTo>
                  <a:lnTo>
                    <a:pt x="6829646" y="0"/>
                  </a:lnTo>
                  <a:lnTo>
                    <a:pt x="6880346" y="0"/>
                  </a:lnTo>
                  <a:lnTo>
                    <a:pt x="6931046" y="0"/>
                  </a:lnTo>
                  <a:lnTo>
                    <a:pt x="6981746" y="0"/>
                  </a:lnTo>
                  <a:lnTo>
                    <a:pt x="7032447" y="0"/>
                  </a:lnTo>
                  <a:lnTo>
                    <a:pt x="7083147" y="0"/>
                  </a:lnTo>
                  <a:lnTo>
                    <a:pt x="7133847" y="0"/>
                  </a:lnTo>
                  <a:lnTo>
                    <a:pt x="7184548" y="0"/>
                  </a:lnTo>
                  <a:lnTo>
                    <a:pt x="7235248" y="0"/>
                  </a:lnTo>
                  <a:lnTo>
                    <a:pt x="7285948" y="0"/>
                  </a:lnTo>
                  <a:lnTo>
                    <a:pt x="7336648" y="0"/>
                  </a:lnTo>
                  <a:lnTo>
                    <a:pt x="7387349" y="0"/>
                  </a:lnTo>
                  <a:lnTo>
                    <a:pt x="7438049" y="0"/>
                  </a:lnTo>
                  <a:lnTo>
                    <a:pt x="7488749" y="0"/>
                  </a:lnTo>
                  <a:lnTo>
                    <a:pt x="7539449" y="0"/>
                  </a:lnTo>
                  <a:lnTo>
                    <a:pt x="7590150" y="0"/>
                  </a:lnTo>
                  <a:lnTo>
                    <a:pt x="7640850" y="0"/>
                  </a:lnTo>
                  <a:lnTo>
                    <a:pt x="7691550" y="0"/>
                  </a:lnTo>
                  <a:lnTo>
                    <a:pt x="7742250" y="0"/>
                  </a:lnTo>
                  <a:lnTo>
                    <a:pt x="7792951" y="0"/>
                  </a:lnTo>
                  <a:lnTo>
                    <a:pt x="7843651" y="0"/>
                  </a:lnTo>
                  <a:lnTo>
                    <a:pt x="7894351" y="0"/>
                  </a:lnTo>
                  <a:lnTo>
                    <a:pt x="7945052" y="0"/>
                  </a:lnTo>
                  <a:lnTo>
                    <a:pt x="7995752" y="0"/>
                  </a:lnTo>
                  <a:lnTo>
                    <a:pt x="8046452" y="0"/>
                  </a:lnTo>
                  <a:lnTo>
                    <a:pt x="8097152" y="0"/>
                  </a:lnTo>
                  <a:lnTo>
                    <a:pt x="8147853" y="0"/>
                  </a:lnTo>
                  <a:lnTo>
                    <a:pt x="8198553" y="0"/>
                  </a:lnTo>
                  <a:lnTo>
                    <a:pt x="8249253" y="0"/>
                  </a:lnTo>
                  <a:lnTo>
                    <a:pt x="8299953" y="0"/>
                  </a:lnTo>
                  <a:lnTo>
                    <a:pt x="8350654" y="0"/>
                  </a:lnTo>
                  <a:lnTo>
                    <a:pt x="8401354" y="0"/>
                  </a:lnTo>
                  <a:lnTo>
                    <a:pt x="8452054" y="0"/>
                  </a:lnTo>
                  <a:lnTo>
                    <a:pt x="8502755" y="0"/>
                  </a:lnTo>
                  <a:lnTo>
                    <a:pt x="8553455" y="0"/>
                  </a:lnTo>
                  <a:lnTo>
                    <a:pt x="8604155" y="0"/>
                  </a:lnTo>
                  <a:lnTo>
                    <a:pt x="8654855" y="0"/>
                  </a:lnTo>
                  <a:lnTo>
                    <a:pt x="8705556" y="0"/>
                  </a:lnTo>
                  <a:lnTo>
                    <a:pt x="8756256" y="0"/>
                  </a:lnTo>
                  <a:lnTo>
                    <a:pt x="8806956" y="0"/>
                  </a:lnTo>
                  <a:lnTo>
                    <a:pt x="8857656" y="0"/>
                  </a:lnTo>
                  <a:lnTo>
                    <a:pt x="8908357" y="0"/>
                  </a:lnTo>
                  <a:lnTo>
                    <a:pt x="8959057" y="0"/>
                  </a:lnTo>
                  <a:lnTo>
                    <a:pt x="9018291" y="2345"/>
                  </a:lnTo>
                  <a:lnTo>
                    <a:pt x="9075467" y="9204"/>
                  </a:lnTo>
                  <a:lnTo>
                    <a:pt x="9130188" y="20308"/>
                  </a:lnTo>
                  <a:lnTo>
                    <a:pt x="9182057" y="35391"/>
                  </a:lnTo>
                  <a:lnTo>
                    <a:pt x="9230677" y="54186"/>
                  </a:lnTo>
                  <a:lnTo>
                    <a:pt x="9275650" y="76426"/>
                  </a:lnTo>
                  <a:lnTo>
                    <a:pt x="9316579" y="101842"/>
                  </a:lnTo>
                  <a:lnTo>
                    <a:pt x="9353067" y="130169"/>
                  </a:lnTo>
                  <a:lnTo>
                    <a:pt x="9384716" y="161139"/>
                  </a:lnTo>
                  <a:lnTo>
                    <a:pt x="9411130" y="194484"/>
                  </a:lnTo>
                  <a:lnTo>
                    <a:pt x="9431910" y="229938"/>
                  </a:lnTo>
                  <a:lnTo>
                    <a:pt x="9446660" y="267234"/>
                  </a:lnTo>
                  <a:lnTo>
                    <a:pt x="10311321" y="1950918"/>
                  </a:lnTo>
                  <a:lnTo>
                    <a:pt x="9446660" y="3709066"/>
                  </a:lnTo>
                  <a:lnTo>
                    <a:pt x="9431910" y="3746362"/>
                  </a:lnTo>
                  <a:lnTo>
                    <a:pt x="9411130" y="3781816"/>
                  </a:lnTo>
                  <a:lnTo>
                    <a:pt x="9384716" y="3815162"/>
                  </a:lnTo>
                  <a:lnTo>
                    <a:pt x="9353067" y="3846132"/>
                  </a:lnTo>
                  <a:lnTo>
                    <a:pt x="9316579" y="3874458"/>
                  </a:lnTo>
                  <a:lnTo>
                    <a:pt x="9275650" y="3899875"/>
                  </a:lnTo>
                  <a:lnTo>
                    <a:pt x="9230677" y="3922114"/>
                  </a:lnTo>
                  <a:lnTo>
                    <a:pt x="9182057" y="3940909"/>
                  </a:lnTo>
                  <a:lnTo>
                    <a:pt x="9130188" y="3955992"/>
                  </a:lnTo>
                  <a:lnTo>
                    <a:pt x="9075467" y="3967097"/>
                  </a:lnTo>
                  <a:lnTo>
                    <a:pt x="9018291" y="3973955"/>
                  </a:lnTo>
                  <a:lnTo>
                    <a:pt x="8959057" y="3976301"/>
                  </a:lnTo>
                  <a:lnTo>
                    <a:pt x="458805" y="3976301"/>
                  </a:lnTo>
                  <a:lnTo>
                    <a:pt x="401328" y="3974049"/>
                  </a:lnTo>
                  <a:lnTo>
                    <a:pt x="346839" y="3967462"/>
                  </a:lnTo>
                  <a:lnTo>
                    <a:pt x="295540" y="3956789"/>
                  </a:lnTo>
                  <a:lnTo>
                    <a:pt x="247636" y="3942283"/>
                  </a:lnTo>
                  <a:lnTo>
                    <a:pt x="203330" y="3924194"/>
                  </a:lnTo>
                  <a:lnTo>
                    <a:pt x="162824" y="3902774"/>
                  </a:lnTo>
                  <a:lnTo>
                    <a:pt x="126322" y="3878273"/>
                  </a:lnTo>
                  <a:lnTo>
                    <a:pt x="94028" y="3850944"/>
                  </a:lnTo>
                  <a:lnTo>
                    <a:pt x="66144" y="3821036"/>
                  </a:lnTo>
                  <a:lnTo>
                    <a:pt x="42874" y="3788801"/>
                  </a:lnTo>
                  <a:lnTo>
                    <a:pt x="24421" y="3754491"/>
                  </a:lnTo>
                  <a:lnTo>
                    <a:pt x="10989" y="3718355"/>
                  </a:lnTo>
                  <a:lnTo>
                    <a:pt x="2781" y="3680647"/>
                  </a:lnTo>
                  <a:lnTo>
                    <a:pt x="0" y="3641615"/>
                  </a:lnTo>
                  <a:lnTo>
                    <a:pt x="0" y="317351"/>
                  </a:lnTo>
                  <a:lnTo>
                    <a:pt x="2075" y="275660"/>
                  </a:lnTo>
                  <a:lnTo>
                    <a:pt x="8382" y="236047"/>
                  </a:lnTo>
                  <a:lnTo>
                    <a:pt x="19036" y="198730"/>
                  </a:lnTo>
                  <a:lnTo>
                    <a:pt x="53863" y="131859"/>
                  </a:lnTo>
                  <a:lnTo>
                    <a:pt x="107500" y="76799"/>
                  </a:lnTo>
                  <a:lnTo>
                    <a:pt x="141668" y="54245"/>
                  </a:lnTo>
                  <a:lnTo>
                    <a:pt x="180891" y="35301"/>
                  </a:lnTo>
                  <a:lnTo>
                    <a:pt x="225290" y="20186"/>
                  </a:lnTo>
                  <a:lnTo>
                    <a:pt x="274981" y="9118"/>
                  </a:lnTo>
                  <a:lnTo>
                    <a:pt x="330082" y="2317"/>
                  </a:lnTo>
                  <a:lnTo>
                    <a:pt x="390712" y="1"/>
                  </a:lnTo>
                  <a:close/>
                </a:path>
              </a:pathLst>
            </a:custGeom>
            <a:ln w="38100">
              <a:solidFill>
                <a:srgbClr val="2E333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448661" y="1514079"/>
              <a:ext cx="2580005" cy="437515"/>
            </a:xfrm>
            <a:custGeom>
              <a:avLst/>
              <a:gdLst/>
              <a:ahLst/>
              <a:cxnLst/>
              <a:rect l="l" t="t" r="r" b="b"/>
              <a:pathLst>
                <a:path w="2580004" h="437514">
                  <a:moveTo>
                    <a:pt x="2579485" y="0"/>
                  </a:moveTo>
                  <a:lnTo>
                    <a:pt x="0" y="0"/>
                  </a:lnTo>
                  <a:lnTo>
                    <a:pt x="0" y="437068"/>
                  </a:lnTo>
                  <a:lnTo>
                    <a:pt x="2579485" y="437068"/>
                  </a:lnTo>
                  <a:lnTo>
                    <a:pt x="25794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941219" y="5857647"/>
            <a:ext cx="10106660" cy="454659"/>
            <a:chOff x="941219" y="5857647"/>
            <a:chExt cx="10106660" cy="454659"/>
          </a:xfrm>
        </p:grpSpPr>
        <p:sp>
          <p:nvSpPr>
            <p:cNvPr id="9" name="object 9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9816754" y="0"/>
                  </a:moveTo>
                  <a:lnTo>
                    <a:pt x="0" y="0"/>
                  </a:lnTo>
                  <a:lnTo>
                    <a:pt x="0" y="371576"/>
                  </a:lnTo>
                  <a:lnTo>
                    <a:pt x="9816754" y="371576"/>
                  </a:lnTo>
                  <a:lnTo>
                    <a:pt x="10024091" y="185788"/>
                  </a:lnTo>
                  <a:lnTo>
                    <a:pt x="981675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0" y="0"/>
                  </a:moveTo>
                  <a:lnTo>
                    <a:pt x="9816754" y="0"/>
                  </a:lnTo>
                  <a:lnTo>
                    <a:pt x="10024090" y="185789"/>
                  </a:lnTo>
                  <a:lnTo>
                    <a:pt x="9816754" y="371576"/>
                  </a:lnTo>
                  <a:lnTo>
                    <a:pt x="0" y="371576"/>
                  </a:lnTo>
                  <a:lnTo>
                    <a:pt x="0" y="0"/>
                  </a:lnTo>
                  <a:close/>
                </a:path>
              </a:pathLst>
            </a:custGeom>
            <a:ln w="8255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528433" y="1111528"/>
            <a:ext cx="9135745" cy="80327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800" b="1" spc="-20" dirty="0">
                <a:solidFill>
                  <a:srgbClr val="921928"/>
                </a:solidFill>
                <a:latin typeface="Arial"/>
                <a:cs typeface="Arial"/>
              </a:rPr>
              <a:t>TACTICAL</a:t>
            </a:r>
            <a:r>
              <a:rPr sz="1800" b="1" spc="-3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921928"/>
                </a:solidFill>
                <a:latin typeface="Arial"/>
                <a:cs typeface="Arial"/>
              </a:rPr>
              <a:t>COMBAT</a:t>
            </a:r>
            <a:r>
              <a:rPr sz="18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18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CARE</a:t>
            </a:r>
            <a:r>
              <a:rPr sz="1800" b="1" spc="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(TCCC)</a:t>
            </a:r>
            <a:r>
              <a:rPr sz="18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ROLE-BASED</a:t>
            </a:r>
            <a:r>
              <a:rPr sz="1800" b="1" spc="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TRAINING</a:t>
            </a:r>
            <a:r>
              <a:rPr sz="18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SPECTRUM</a:t>
            </a:r>
            <a:endParaRPr sz="1800">
              <a:latin typeface="Arial"/>
              <a:cs typeface="Arial"/>
            </a:endParaRPr>
          </a:p>
          <a:p>
            <a:pPr marR="707390" algn="ctr">
              <a:lnSpc>
                <a:spcPct val="100000"/>
              </a:lnSpc>
              <a:spcBef>
                <a:spcPts val="620"/>
              </a:spcBef>
            </a:pPr>
            <a:r>
              <a:rPr sz="2400" b="1" spc="-5" dirty="0">
                <a:latin typeface="Arial"/>
                <a:cs typeface="Arial"/>
              </a:rPr>
              <a:t>ROLE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1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508911" y="1942682"/>
            <a:ext cx="2519680" cy="617855"/>
            <a:chOff x="2508911" y="1942682"/>
            <a:chExt cx="2519680" cy="617855"/>
          </a:xfrm>
        </p:grpSpPr>
        <p:sp>
          <p:nvSpPr>
            <p:cNvPr id="13" name="object 13"/>
            <p:cNvSpPr/>
            <p:nvPr/>
          </p:nvSpPr>
          <p:spPr>
            <a:xfrm>
              <a:off x="2521611" y="2219692"/>
              <a:ext cx="2494280" cy="316230"/>
            </a:xfrm>
            <a:custGeom>
              <a:avLst/>
              <a:gdLst/>
              <a:ahLst/>
              <a:cxnLst/>
              <a:rect l="l" t="t" r="r" b="b"/>
              <a:pathLst>
                <a:path w="2494279" h="316230">
                  <a:moveTo>
                    <a:pt x="0" y="316160"/>
                  </a:moveTo>
                  <a:lnTo>
                    <a:pt x="3490" y="269440"/>
                  </a:lnTo>
                  <a:lnTo>
                    <a:pt x="13628" y="224848"/>
                  </a:lnTo>
                  <a:lnTo>
                    <a:pt x="29917" y="182874"/>
                  </a:lnTo>
                  <a:lnTo>
                    <a:pt x="51858" y="144007"/>
                  </a:lnTo>
                  <a:lnTo>
                    <a:pt x="78954" y="108735"/>
                  </a:lnTo>
                  <a:lnTo>
                    <a:pt x="110707" y="77548"/>
                  </a:lnTo>
                  <a:lnTo>
                    <a:pt x="146618" y="50935"/>
                  </a:lnTo>
                  <a:lnTo>
                    <a:pt x="186190" y="29384"/>
                  </a:lnTo>
                  <a:lnTo>
                    <a:pt x="228925" y="13385"/>
                  </a:lnTo>
                  <a:lnTo>
                    <a:pt x="274325" y="3427"/>
                  </a:lnTo>
                  <a:lnTo>
                    <a:pt x="321892" y="0"/>
                  </a:lnTo>
                  <a:lnTo>
                    <a:pt x="2171952" y="0"/>
                  </a:lnTo>
                  <a:lnTo>
                    <a:pt x="2219519" y="3427"/>
                  </a:lnTo>
                  <a:lnTo>
                    <a:pt x="2264919" y="13385"/>
                  </a:lnTo>
                  <a:lnTo>
                    <a:pt x="2307654" y="29384"/>
                  </a:lnTo>
                  <a:lnTo>
                    <a:pt x="2347226" y="50935"/>
                  </a:lnTo>
                  <a:lnTo>
                    <a:pt x="2383137" y="77548"/>
                  </a:lnTo>
                  <a:lnTo>
                    <a:pt x="2414890" y="108735"/>
                  </a:lnTo>
                  <a:lnTo>
                    <a:pt x="2441986" y="144007"/>
                  </a:lnTo>
                  <a:lnTo>
                    <a:pt x="2463928" y="182874"/>
                  </a:lnTo>
                  <a:lnTo>
                    <a:pt x="2480216" y="224848"/>
                  </a:lnTo>
                  <a:lnTo>
                    <a:pt x="2490355" y="269440"/>
                  </a:lnTo>
                  <a:lnTo>
                    <a:pt x="2493845" y="316160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882706" y="1942682"/>
              <a:ext cx="1771650" cy="617855"/>
            </a:xfrm>
            <a:custGeom>
              <a:avLst/>
              <a:gdLst/>
              <a:ahLst/>
              <a:cxnLst/>
              <a:rect l="l" t="t" r="r" b="b"/>
              <a:pathLst>
                <a:path w="1771650" h="617855">
                  <a:moveTo>
                    <a:pt x="1771656" y="0"/>
                  </a:moveTo>
                  <a:lnTo>
                    <a:pt x="0" y="0"/>
                  </a:lnTo>
                  <a:lnTo>
                    <a:pt x="0" y="617361"/>
                  </a:lnTo>
                  <a:lnTo>
                    <a:pt x="1771656" y="617361"/>
                  </a:lnTo>
                  <a:lnTo>
                    <a:pt x="1771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983249" y="1957880"/>
            <a:ext cx="157480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73660" marR="5080" indent="-61594">
              <a:lnSpc>
                <a:spcPts val="2100"/>
              </a:lnSpc>
              <a:spcBef>
                <a:spcPts val="219"/>
              </a:spcBef>
            </a:pP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N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NMED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I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CAL  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PERSONNEL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109158" y="1928324"/>
            <a:ext cx="7052309" cy="3023235"/>
            <a:chOff x="2109158" y="1928324"/>
            <a:chExt cx="7052309" cy="3023235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35109" y="2584301"/>
              <a:ext cx="1525949" cy="233488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09158" y="2584302"/>
              <a:ext cx="1547096" cy="236724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224278" y="2203095"/>
              <a:ext cx="2494280" cy="316230"/>
            </a:xfrm>
            <a:custGeom>
              <a:avLst/>
              <a:gdLst/>
              <a:ahLst/>
              <a:cxnLst/>
              <a:rect l="l" t="t" r="r" b="b"/>
              <a:pathLst>
                <a:path w="2494279" h="316230">
                  <a:moveTo>
                    <a:pt x="0" y="316160"/>
                  </a:moveTo>
                  <a:lnTo>
                    <a:pt x="3490" y="269440"/>
                  </a:lnTo>
                  <a:lnTo>
                    <a:pt x="13628" y="224848"/>
                  </a:lnTo>
                  <a:lnTo>
                    <a:pt x="29917" y="182874"/>
                  </a:lnTo>
                  <a:lnTo>
                    <a:pt x="51858" y="144007"/>
                  </a:lnTo>
                  <a:lnTo>
                    <a:pt x="78954" y="108735"/>
                  </a:lnTo>
                  <a:lnTo>
                    <a:pt x="110707" y="77548"/>
                  </a:lnTo>
                  <a:lnTo>
                    <a:pt x="146618" y="50935"/>
                  </a:lnTo>
                  <a:lnTo>
                    <a:pt x="186190" y="29384"/>
                  </a:lnTo>
                  <a:lnTo>
                    <a:pt x="228925" y="13385"/>
                  </a:lnTo>
                  <a:lnTo>
                    <a:pt x="274325" y="3427"/>
                  </a:lnTo>
                  <a:lnTo>
                    <a:pt x="321892" y="0"/>
                  </a:lnTo>
                  <a:lnTo>
                    <a:pt x="2171952" y="0"/>
                  </a:lnTo>
                  <a:lnTo>
                    <a:pt x="2219519" y="3427"/>
                  </a:lnTo>
                  <a:lnTo>
                    <a:pt x="2264919" y="13385"/>
                  </a:lnTo>
                  <a:lnTo>
                    <a:pt x="2307654" y="29384"/>
                  </a:lnTo>
                  <a:lnTo>
                    <a:pt x="2347226" y="50935"/>
                  </a:lnTo>
                  <a:lnTo>
                    <a:pt x="2383137" y="77548"/>
                  </a:lnTo>
                  <a:lnTo>
                    <a:pt x="2414890" y="108735"/>
                  </a:lnTo>
                  <a:lnTo>
                    <a:pt x="2441986" y="144007"/>
                  </a:lnTo>
                  <a:lnTo>
                    <a:pt x="2463928" y="182874"/>
                  </a:lnTo>
                  <a:lnTo>
                    <a:pt x="2480216" y="224848"/>
                  </a:lnTo>
                  <a:lnTo>
                    <a:pt x="2490355" y="269440"/>
                  </a:lnTo>
                  <a:lnTo>
                    <a:pt x="2493845" y="316160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685508" y="1928324"/>
              <a:ext cx="1635125" cy="591820"/>
            </a:xfrm>
            <a:custGeom>
              <a:avLst/>
              <a:gdLst/>
              <a:ahLst/>
              <a:cxnLst/>
              <a:rect l="l" t="t" r="r" b="b"/>
              <a:pathLst>
                <a:path w="1635125" h="591819">
                  <a:moveTo>
                    <a:pt x="1634933" y="0"/>
                  </a:moveTo>
                  <a:lnTo>
                    <a:pt x="0" y="0"/>
                  </a:lnTo>
                  <a:lnTo>
                    <a:pt x="0" y="591439"/>
                  </a:lnTo>
                  <a:lnTo>
                    <a:pt x="1634933" y="591439"/>
                  </a:lnTo>
                  <a:lnTo>
                    <a:pt x="16349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778969" y="1943522"/>
            <a:ext cx="1448435" cy="5410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indent="192405">
              <a:lnSpc>
                <a:spcPts val="1900"/>
              </a:lnSpc>
              <a:spcBef>
                <a:spcPts val="380"/>
              </a:spcBef>
            </a:pP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MEDICAL 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 PERS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NNEL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862113" y="5126938"/>
            <a:ext cx="5922010" cy="1110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YOU</a:t>
            </a:r>
            <a:r>
              <a:rPr sz="1800" b="1" spc="-10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ARE</a:t>
            </a:r>
            <a:r>
              <a:rPr sz="18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HERE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spc="-15" dirty="0">
                <a:solidFill>
                  <a:srgbClr val="595959"/>
                </a:solidFill>
                <a:latin typeface="Arial"/>
                <a:cs typeface="Arial"/>
              </a:rPr>
              <a:t>STANDARDIZED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 JOINT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CURRICULUM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3839023" y="2561982"/>
            <a:ext cx="4062729" cy="2957830"/>
            <a:chOff x="3839023" y="2561982"/>
            <a:chExt cx="4062729" cy="2957830"/>
          </a:xfrm>
        </p:grpSpPr>
        <p:sp>
          <p:nvSpPr>
            <p:cNvPr id="24" name="object 24"/>
            <p:cNvSpPr/>
            <p:nvPr/>
          </p:nvSpPr>
          <p:spPr>
            <a:xfrm>
              <a:off x="7680659" y="5169496"/>
              <a:ext cx="220979" cy="255904"/>
            </a:xfrm>
            <a:custGeom>
              <a:avLst/>
              <a:gdLst/>
              <a:ahLst/>
              <a:cxnLst/>
              <a:rect l="l" t="t" r="r" b="b"/>
              <a:pathLst>
                <a:path w="220979" h="255904">
                  <a:moveTo>
                    <a:pt x="220510" y="0"/>
                  </a:moveTo>
                  <a:lnTo>
                    <a:pt x="0" y="127896"/>
                  </a:lnTo>
                  <a:lnTo>
                    <a:pt x="220510" y="255793"/>
                  </a:lnTo>
                  <a:lnTo>
                    <a:pt x="220510" y="0"/>
                  </a:lnTo>
                  <a:close/>
                </a:path>
              </a:pathLst>
            </a:custGeom>
            <a:solidFill>
              <a:srgbClr val="921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39023" y="2584301"/>
              <a:ext cx="1547097" cy="236724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59709" y="2561982"/>
              <a:ext cx="1933028" cy="29577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71788" y="284892"/>
            <a:ext cx="28486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14:</a:t>
            </a:r>
            <a:r>
              <a:rPr sz="2000" b="1" spc="-3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Eye</a:t>
            </a:r>
            <a:r>
              <a:rPr sz="2000" b="1" spc="-2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Injuries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5742" y="1413868"/>
            <a:ext cx="6021545" cy="484852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20939" y="837045"/>
            <a:ext cx="31508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0000"/>
                </a:solidFill>
              </a:rPr>
              <a:t>REFERENCES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6043011" y="1959162"/>
            <a:ext cx="4874895" cy="31311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470"/>
              </a:lnSpc>
              <a:spcBef>
                <a:spcPts val="100"/>
              </a:spcBef>
            </a:pPr>
            <a:r>
              <a:rPr sz="2100" b="1" spc="-5" dirty="0">
                <a:solidFill>
                  <a:srgbClr val="2E3334"/>
                </a:solidFill>
                <a:latin typeface="Arial"/>
                <a:cs typeface="Arial"/>
              </a:rPr>
              <a:t>TCCC:</a:t>
            </a:r>
            <a:r>
              <a:rPr sz="2100" b="1" spc="-3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2E3334"/>
                </a:solidFill>
                <a:latin typeface="Arial"/>
                <a:cs typeface="Arial"/>
              </a:rPr>
              <a:t>Guidelines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1870"/>
              </a:lnSpc>
            </a:pP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by</a:t>
            </a:r>
            <a:r>
              <a:rPr sz="1600" spc="-3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JTS/CoTCCC</a:t>
            </a:r>
            <a:endParaRPr sz="1600">
              <a:latin typeface="Arial MT"/>
              <a:cs typeface="Arial MT"/>
            </a:endParaRPr>
          </a:p>
          <a:p>
            <a:pPr marL="12700" marR="1524635">
              <a:lnSpc>
                <a:spcPts val="1600"/>
              </a:lnSpc>
              <a:spcBef>
                <a:spcPts val="805"/>
              </a:spcBef>
            </a:pP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Updated regularly 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– latest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edition dated </a:t>
            </a:r>
            <a:r>
              <a:rPr sz="1400" b="1" spc="-37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5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 November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 2020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ts val="1600"/>
              </a:lnSpc>
            </a:pP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These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guidelines are the result of decisions made by the </a:t>
            </a:r>
            <a:r>
              <a:rPr sz="1400" spc="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Committee</a:t>
            </a:r>
            <a:r>
              <a:rPr sz="14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on</a:t>
            </a:r>
            <a:r>
              <a:rPr sz="1400" spc="-4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2E3334"/>
                </a:solidFill>
                <a:latin typeface="Arial MT"/>
                <a:cs typeface="Arial MT"/>
              </a:rPr>
              <a:t>Tactical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Combat</a:t>
            </a:r>
            <a:r>
              <a:rPr sz="1400" spc="-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Casualty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Care</a:t>
            </a:r>
            <a:r>
              <a:rPr sz="14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as</a:t>
            </a:r>
            <a:r>
              <a:rPr sz="14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they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explore </a:t>
            </a:r>
            <a:r>
              <a:rPr sz="1400" spc="-37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evidence-based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research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regarding best</a:t>
            </a:r>
            <a:r>
              <a:rPr sz="14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practices</a:t>
            </a: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5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50">
              <a:latin typeface="Arial MT"/>
              <a:cs typeface="Arial MT"/>
            </a:endParaRPr>
          </a:p>
          <a:p>
            <a:pPr marL="12700">
              <a:lnSpc>
                <a:spcPts val="2470"/>
              </a:lnSpc>
            </a:pPr>
            <a:r>
              <a:rPr sz="2100" b="1" spc="-5" dirty="0">
                <a:solidFill>
                  <a:srgbClr val="2E3334"/>
                </a:solidFill>
                <a:latin typeface="Arial"/>
                <a:cs typeface="Arial"/>
              </a:rPr>
              <a:t>PHTLS: Military Edition, Chapter </a:t>
            </a:r>
            <a:r>
              <a:rPr sz="2100" b="1" dirty="0">
                <a:solidFill>
                  <a:srgbClr val="2E3334"/>
                </a:solidFill>
                <a:latin typeface="Arial"/>
                <a:cs typeface="Arial"/>
              </a:rPr>
              <a:t>25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1830"/>
              </a:lnSpc>
            </a:pP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by</a:t>
            </a:r>
            <a:r>
              <a:rPr sz="1600" spc="-5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NAEMT</a:t>
            </a:r>
            <a:endParaRPr sz="1600">
              <a:latin typeface="Arial MT"/>
              <a:cs typeface="Arial MT"/>
            </a:endParaRPr>
          </a:p>
          <a:p>
            <a:pPr marL="12700" marR="1658620">
              <a:lnSpc>
                <a:spcPts val="1800"/>
              </a:lnSpc>
              <a:spcBef>
                <a:spcPts val="120"/>
              </a:spcBef>
            </a:pP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Prehospital</a:t>
            </a:r>
            <a:r>
              <a:rPr sz="1600" b="1" spc="-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2E3334"/>
                </a:solidFill>
                <a:latin typeface="Arial"/>
                <a:cs typeface="Arial"/>
              </a:rPr>
              <a:t>Trauma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 Life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Support, </a:t>
            </a:r>
            <a:r>
              <a:rPr sz="1600" b="1" spc="-43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Military Ninth Edition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926616" y="4778405"/>
            <a:ext cx="969010" cy="305435"/>
          </a:xfrm>
          <a:custGeom>
            <a:avLst/>
            <a:gdLst/>
            <a:ahLst/>
            <a:cxnLst/>
            <a:rect l="l" t="t" r="r" b="b"/>
            <a:pathLst>
              <a:path w="969010" h="305435">
                <a:moveTo>
                  <a:pt x="16690" y="0"/>
                </a:moveTo>
                <a:lnTo>
                  <a:pt x="0" y="238686"/>
                </a:lnTo>
                <a:lnTo>
                  <a:pt x="951788" y="305241"/>
                </a:lnTo>
                <a:lnTo>
                  <a:pt x="968479" y="66554"/>
                </a:lnTo>
                <a:lnTo>
                  <a:pt x="166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 rot="180000">
            <a:off x="4076308" y="4857065"/>
            <a:ext cx="67004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650" b="1" spc="-37" baseline="505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50" b="1" spc="-37" baseline="252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50" b="1" baseline="252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650" b="1" spc="-37" baseline="2525" dirty="0">
                <a:solidFill>
                  <a:srgbClr val="FFFFFF"/>
                </a:solidFill>
                <a:latin typeface="Arial"/>
                <a:cs typeface="Arial"/>
              </a:rPr>
              <a:t> 2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02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20</a:t>
            </a:fld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71788" y="284892"/>
            <a:ext cx="28486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14:</a:t>
            </a:r>
            <a:r>
              <a:rPr sz="2000" b="1" spc="-3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Eye</a:t>
            </a:r>
            <a:r>
              <a:rPr sz="2000" b="1" spc="-2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Injuries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771453" y="6546242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3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21433" y="1598270"/>
            <a:ext cx="10110470" cy="3488690"/>
          </a:xfrm>
          <a:custGeom>
            <a:avLst/>
            <a:gdLst/>
            <a:ahLst/>
            <a:cxnLst/>
            <a:rect l="l" t="t" r="r" b="b"/>
            <a:pathLst>
              <a:path w="10110470" h="3488690">
                <a:moveTo>
                  <a:pt x="111444" y="0"/>
                </a:moveTo>
                <a:lnTo>
                  <a:pt x="9998713" y="0"/>
                </a:lnTo>
                <a:lnTo>
                  <a:pt x="10042093" y="8757"/>
                </a:lnTo>
                <a:lnTo>
                  <a:pt x="10077516" y="32641"/>
                </a:lnTo>
                <a:lnTo>
                  <a:pt x="10101399" y="68065"/>
                </a:lnTo>
                <a:lnTo>
                  <a:pt x="10110157" y="111444"/>
                </a:lnTo>
                <a:lnTo>
                  <a:pt x="10110157" y="3376635"/>
                </a:lnTo>
                <a:lnTo>
                  <a:pt x="10101399" y="3420014"/>
                </a:lnTo>
                <a:lnTo>
                  <a:pt x="10077516" y="3455437"/>
                </a:lnTo>
                <a:lnTo>
                  <a:pt x="10042093" y="3479321"/>
                </a:lnTo>
                <a:lnTo>
                  <a:pt x="9998713" y="3488079"/>
                </a:lnTo>
                <a:lnTo>
                  <a:pt x="111444" y="3488079"/>
                </a:lnTo>
                <a:lnTo>
                  <a:pt x="68065" y="3479321"/>
                </a:lnTo>
                <a:lnTo>
                  <a:pt x="32641" y="3455437"/>
                </a:lnTo>
                <a:lnTo>
                  <a:pt x="8757" y="3420014"/>
                </a:lnTo>
                <a:lnTo>
                  <a:pt x="0" y="3376635"/>
                </a:lnTo>
                <a:lnTo>
                  <a:pt x="0" y="111444"/>
                </a:lnTo>
                <a:lnTo>
                  <a:pt x="8757" y="68065"/>
                </a:lnTo>
                <a:lnTo>
                  <a:pt x="32641" y="32641"/>
                </a:lnTo>
                <a:lnTo>
                  <a:pt x="68065" y="8757"/>
                </a:lnTo>
                <a:lnTo>
                  <a:pt x="111444" y="0"/>
                </a:lnTo>
                <a:close/>
              </a:path>
            </a:pathLst>
          </a:custGeom>
          <a:ln w="28575">
            <a:solidFill>
              <a:srgbClr val="D8D9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976550" y="1848365"/>
            <a:ext cx="8249284" cy="9144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sz="2000" b="1" spc="-5" dirty="0">
                <a:latin typeface="Arial"/>
                <a:cs typeface="Arial"/>
              </a:rPr>
              <a:t>Given</a:t>
            </a:r>
            <a:r>
              <a:rPr sz="2000" b="1" dirty="0">
                <a:latin typeface="Arial"/>
                <a:cs typeface="Arial"/>
              </a:rPr>
              <a:t> a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combat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or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noncombat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scenario,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perform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assessment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and 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initial treatment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of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penetrating</a:t>
            </a:r>
            <a:r>
              <a:rPr sz="2000" b="1" dirty="0">
                <a:latin typeface="Arial"/>
                <a:cs typeface="Arial"/>
              </a:rPr>
              <a:t> eye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trauma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during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Tactical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Field</a:t>
            </a:r>
            <a:r>
              <a:rPr sz="2000" b="1" dirty="0">
                <a:latin typeface="Arial"/>
                <a:cs typeface="Arial"/>
              </a:rPr>
              <a:t> Care </a:t>
            </a:r>
            <a:r>
              <a:rPr sz="2000" b="1" spc="-54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in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accordance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with CoTCCC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Guidelines.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466491" y="2971326"/>
            <a:ext cx="9489440" cy="1683385"/>
            <a:chOff x="1466491" y="2971326"/>
            <a:chExt cx="9489440" cy="1683385"/>
          </a:xfrm>
        </p:grpSpPr>
        <p:sp>
          <p:nvSpPr>
            <p:cNvPr id="8" name="object 8"/>
            <p:cNvSpPr/>
            <p:nvPr/>
          </p:nvSpPr>
          <p:spPr>
            <a:xfrm>
              <a:off x="1466491" y="2985613"/>
              <a:ext cx="9489440" cy="0"/>
            </a:xfrm>
            <a:custGeom>
              <a:avLst/>
              <a:gdLst/>
              <a:ahLst/>
              <a:cxnLst/>
              <a:rect l="l" t="t" r="r" b="b"/>
              <a:pathLst>
                <a:path w="9489440">
                  <a:moveTo>
                    <a:pt x="0" y="0"/>
                  </a:moveTo>
                  <a:lnTo>
                    <a:pt x="9489055" y="0"/>
                  </a:lnTo>
                </a:path>
              </a:pathLst>
            </a:custGeom>
            <a:ln w="28575">
              <a:solidFill>
                <a:srgbClr val="8A8C8C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5330" y="3276854"/>
              <a:ext cx="228755" cy="2287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2837" y="3724661"/>
              <a:ext cx="216055" cy="21605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76487" y="3718312"/>
              <a:ext cx="228755" cy="22875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81681" y="4432078"/>
              <a:ext cx="216055" cy="21605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75330" y="4425727"/>
              <a:ext cx="228755" cy="22875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397933" y="1832785"/>
            <a:ext cx="4210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921928"/>
                </a:solidFill>
                <a:latin typeface="Arial"/>
                <a:cs typeface="Arial"/>
              </a:rPr>
              <a:t>17</a:t>
            </a:r>
            <a:endParaRPr sz="2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19172" y="6425970"/>
            <a:ext cx="14141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4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Cognitive</a:t>
            </a:r>
            <a:r>
              <a:rPr sz="1400" spc="-4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857794" y="6458574"/>
            <a:ext cx="213609" cy="213609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5697515" y="6459345"/>
            <a:ext cx="219075" cy="219075"/>
            <a:chOff x="5697515" y="6459345"/>
            <a:chExt cx="219075" cy="219075"/>
          </a:xfrm>
        </p:grpSpPr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03865" y="6465695"/>
              <a:ext cx="205988" cy="20598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97515" y="6459345"/>
              <a:ext cx="218688" cy="218688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5999722" y="6425970"/>
            <a:ext cx="16910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2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Performance</a:t>
            </a:r>
            <a:r>
              <a:rPr sz="1400" spc="-2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3198564" y="1028847"/>
            <a:ext cx="57950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0000"/>
                </a:solidFill>
              </a:rPr>
              <a:t>1</a:t>
            </a:r>
            <a:r>
              <a:rPr sz="2400" spc="-5" dirty="0">
                <a:solidFill>
                  <a:srgbClr val="000000"/>
                </a:solidFill>
              </a:rPr>
              <a:t> </a:t>
            </a:r>
            <a:r>
              <a:rPr sz="2400" dirty="0">
                <a:solidFill>
                  <a:srgbClr val="000000"/>
                </a:solidFill>
              </a:rPr>
              <a:t>x</a:t>
            </a:r>
            <a:r>
              <a:rPr sz="2400" spc="-5" dirty="0">
                <a:solidFill>
                  <a:srgbClr val="000000"/>
                </a:solidFill>
              </a:rPr>
              <a:t> </a:t>
            </a:r>
            <a:r>
              <a:rPr sz="2400" spc="-5" dirty="0">
                <a:solidFill>
                  <a:srgbClr val="921928"/>
                </a:solidFill>
              </a:rPr>
              <a:t>TERMINAL</a:t>
            </a:r>
            <a:r>
              <a:rPr sz="2400" spc="-45" dirty="0">
                <a:solidFill>
                  <a:srgbClr val="921928"/>
                </a:solidFill>
              </a:rPr>
              <a:t> </a:t>
            </a:r>
            <a:r>
              <a:rPr sz="2400" spc="-5" dirty="0">
                <a:solidFill>
                  <a:srgbClr val="921928"/>
                </a:solidFill>
              </a:rPr>
              <a:t>LEARNING OBJECTIVES</a:t>
            </a:r>
            <a:endParaRPr sz="2400"/>
          </a:p>
        </p:txBody>
      </p:sp>
      <p:sp>
        <p:nvSpPr>
          <p:cNvPr id="22" name="object 22"/>
          <p:cNvSpPr txBox="1"/>
          <p:nvPr/>
        </p:nvSpPr>
        <p:spPr>
          <a:xfrm>
            <a:off x="717813" y="6407165"/>
            <a:ext cx="167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#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91999" y="6425970"/>
            <a:ext cx="26555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b="1" spc="-15" dirty="0">
                <a:solidFill>
                  <a:srgbClr val="2E3334"/>
                </a:solidFill>
                <a:latin typeface="Arial"/>
                <a:cs typeface="Arial"/>
              </a:rPr>
              <a:t>Terminal</a:t>
            </a:r>
            <a:r>
              <a:rPr sz="1400" b="1" spc="-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Learning</a:t>
            </a:r>
            <a:r>
              <a:rPr sz="1400" b="1" spc="-1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Objectives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784126" y="3083675"/>
            <a:ext cx="8890635" cy="2586990"/>
          </a:xfrm>
          <a:prstGeom prst="rect">
            <a:avLst/>
          </a:prstGeom>
        </p:spPr>
        <p:txBody>
          <a:bodyPr vert="horz" wrap="square" lIns="0" tIns="157480" rIns="0" bIns="0" rtlCol="0">
            <a:spAutoFit/>
          </a:bodyPr>
          <a:lstStyle/>
          <a:p>
            <a:pPr marL="601345" lvl="1" indent="-589280">
              <a:lnSpc>
                <a:spcPct val="100000"/>
              </a:lnSpc>
              <a:spcBef>
                <a:spcPts val="1240"/>
              </a:spcBef>
              <a:buFont typeface="Arial MT"/>
              <a:buAutoNum type="arabicPeriod"/>
              <a:tabLst>
                <a:tab pos="601345" algn="l"/>
                <a:tab pos="601980" algn="l"/>
              </a:tabLst>
            </a:pPr>
            <a:r>
              <a:rPr sz="1800" b="1" spc="-5" dirty="0">
                <a:latin typeface="Arial"/>
                <a:cs typeface="Arial"/>
              </a:rPr>
              <a:t>IDENTIFY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dirty="0">
                <a:latin typeface="Arial MT"/>
                <a:cs typeface="Arial MT"/>
              </a:rPr>
              <a:t>basic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care of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 eye injury in accordance </a:t>
            </a:r>
            <a:r>
              <a:rPr sz="1800" spc="-5" dirty="0">
                <a:latin typeface="Arial MT"/>
                <a:cs typeface="Arial MT"/>
              </a:rPr>
              <a:t>with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CoTCCC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Guidelines.</a:t>
            </a:r>
            <a:endParaRPr sz="1800">
              <a:latin typeface="Arial MT"/>
              <a:cs typeface="Arial MT"/>
            </a:endParaRPr>
          </a:p>
          <a:p>
            <a:pPr marL="601345" marR="597535" lvl="1" indent="-589280">
              <a:lnSpc>
                <a:spcPts val="2100"/>
              </a:lnSpc>
              <a:spcBef>
                <a:spcPts val="1260"/>
              </a:spcBef>
              <a:buFont typeface="Arial MT"/>
              <a:buAutoNum type="arabicPeriod"/>
              <a:tabLst>
                <a:tab pos="601345" algn="l"/>
                <a:tab pos="601980" algn="l"/>
              </a:tabLst>
            </a:pPr>
            <a:r>
              <a:rPr sz="1800" b="1" spc="-15" dirty="0">
                <a:latin typeface="Arial"/>
                <a:cs typeface="Arial"/>
              </a:rPr>
              <a:t>DEMONSTRATE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application</a:t>
            </a:r>
            <a:r>
              <a:rPr sz="1800" dirty="0">
                <a:latin typeface="Arial MT"/>
                <a:cs typeface="Arial MT"/>
              </a:rPr>
              <a:t> of a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rigid eye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shield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dirty="0">
                <a:latin typeface="Arial MT"/>
                <a:cs typeface="Arial MT"/>
              </a:rPr>
              <a:t> a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trauma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casualty </a:t>
            </a:r>
            <a:r>
              <a:rPr sz="1800" dirty="0">
                <a:latin typeface="Arial MT"/>
                <a:cs typeface="Arial MT"/>
              </a:rPr>
              <a:t>in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30" dirty="0">
                <a:latin typeface="Arial MT"/>
                <a:cs typeface="Arial MT"/>
              </a:rPr>
              <a:t>Tactical</a:t>
            </a:r>
            <a:r>
              <a:rPr sz="1800" spc="-5" dirty="0">
                <a:latin typeface="Arial MT"/>
                <a:cs typeface="Arial MT"/>
              </a:rPr>
              <a:t> Field</a:t>
            </a:r>
            <a:r>
              <a:rPr sz="1800" dirty="0">
                <a:latin typeface="Arial MT"/>
                <a:cs typeface="Arial MT"/>
              </a:rPr>
              <a:t> Care.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(CLS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T14:E52)</a:t>
            </a:r>
            <a:endParaRPr sz="1800">
              <a:latin typeface="Arial MT"/>
              <a:cs typeface="Arial MT"/>
            </a:endParaRPr>
          </a:p>
          <a:p>
            <a:pPr marL="601345" lvl="1" indent="-589280">
              <a:lnSpc>
                <a:spcPct val="100000"/>
              </a:lnSpc>
              <a:spcBef>
                <a:spcPts val="1080"/>
              </a:spcBef>
              <a:buFont typeface="Arial MT"/>
              <a:buAutoNum type="arabicPeriod"/>
              <a:tabLst>
                <a:tab pos="601345" algn="l"/>
                <a:tab pos="601980" algn="l"/>
              </a:tabLst>
            </a:pPr>
            <a:r>
              <a:rPr sz="1800" b="1" spc="-15" dirty="0">
                <a:latin typeface="Arial"/>
                <a:cs typeface="Arial"/>
              </a:rPr>
              <a:t>DEMONSTRATE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dirty="0">
                <a:latin typeface="Arial MT"/>
                <a:cs typeface="Arial MT"/>
              </a:rPr>
              <a:t>a rapid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field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test</a:t>
            </a:r>
            <a:r>
              <a:rPr sz="1800" dirty="0">
                <a:latin typeface="Arial MT"/>
                <a:cs typeface="Arial MT"/>
              </a:rPr>
              <a:t> of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visual </a:t>
            </a:r>
            <a:r>
              <a:rPr sz="1800" spc="-5" dirty="0">
                <a:latin typeface="Arial MT"/>
                <a:cs typeface="Arial MT"/>
              </a:rPr>
              <a:t>acuity</a:t>
            </a:r>
            <a:r>
              <a:rPr sz="1800" dirty="0">
                <a:latin typeface="Arial MT"/>
                <a:cs typeface="Arial MT"/>
              </a:rPr>
              <a:t> on a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casualty with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 eye </a:t>
            </a:r>
            <a:r>
              <a:rPr sz="1800" spc="-20" dirty="0">
                <a:latin typeface="Arial MT"/>
                <a:cs typeface="Arial MT"/>
              </a:rPr>
              <a:t>injury.</a:t>
            </a: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2600">
              <a:latin typeface="Arial MT"/>
              <a:cs typeface="Arial MT"/>
            </a:endParaRPr>
          </a:p>
          <a:p>
            <a:pPr marR="258445" algn="ctr">
              <a:lnSpc>
                <a:spcPct val="100000"/>
              </a:lnSpc>
            </a:pPr>
            <a:r>
              <a:rPr sz="2400" b="1" spc="-5" dirty="0">
                <a:latin typeface="Arial"/>
                <a:cs typeface="Arial"/>
              </a:rPr>
              <a:t>03</a:t>
            </a:r>
            <a:r>
              <a:rPr sz="2400" b="1" dirty="0">
                <a:latin typeface="Arial"/>
                <a:cs typeface="Arial"/>
              </a:rPr>
              <a:t> x</a:t>
            </a:r>
            <a:r>
              <a:rPr sz="2400" b="1" spc="-5" dirty="0"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ENABLING LEARNING OBJECTIVES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71788" y="284892"/>
            <a:ext cx="28486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626667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62666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626667"/>
                </a:solidFill>
                <a:latin typeface="Arial"/>
                <a:cs typeface="Arial"/>
              </a:rPr>
              <a:t>14:</a:t>
            </a:r>
            <a:r>
              <a:rPr sz="2000" b="1" spc="-30" dirty="0">
                <a:solidFill>
                  <a:srgbClr val="62666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626667"/>
                </a:solidFill>
                <a:latin typeface="Arial"/>
                <a:cs typeface="Arial"/>
              </a:rPr>
              <a:t>Eye</a:t>
            </a:r>
            <a:r>
              <a:rPr sz="2000" b="1" spc="-20" dirty="0">
                <a:solidFill>
                  <a:srgbClr val="626667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626667"/>
                </a:solidFill>
                <a:latin typeface="Arial"/>
                <a:cs typeface="Arial"/>
              </a:rPr>
              <a:t>Injuries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52415" y="802454"/>
            <a:ext cx="31667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</a:rPr>
              <a:t>MARCH</a:t>
            </a:r>
            <a:r>
              <a:rPr sz="3600" spc="-90" dirty="0">
                <a:solidFill>
                  <a:srgbClr val="FFFFFF"/>
                </a:solidFill>
              </a:rPr>
              <a:t> </a:t>
            </a:r>
            <a:r>
              <a:rPr sz="3600" spc="-120" dirty="0">
                <a:solidFill>
                  <a:srgbClr val="FFFFFF"/>
                </a:solidFill>
              </a:rPr>
              <a:t>PAWS</a:t>
            </a:r>
            <a:endParaRPr sz="3600"/>
          </a:p>
        </p:txBody>
      </p:sp>
      <p:sp>
        <p:nvSpPr>
          <p:cNvPr id="7" name="object 7"/>
          <p:cNvSpPr/>
          <p:nvPr/>
        </p:nvSpPr>
        <p:spPr>
          <a:xfrm>
            <a:off x="282931" y="5653785"/>
            <a:ext cx="389890" cy="452120"/>
          </a:xfrm>
          <a:custGeom>
            <a:avLst/>
            <a:gdLst/>
            <a:ahLst/>
            <a:cxnLst/>
            <a:rect l="l" t="t" r="r" b="b"/>
            <a:pathLst>
              <a:path w="389890" h="452120">
                <a:moveTo>
                  <a:pt x="0" y="0"/>
                </a:moveTo>
                <a:lnTo>
                  <a:pt x="0" y="451614"/>
                </a:lnTo>
                <a:lnTo>
                  <a:pt x="389321" y="22580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796516" y="2936300"/>
            <a:ext cx="755015" cy="2472690"/>
            <a:chOff x="796516" y="2936300"/>
            <a:chExt cx="755015" cy="2472690"/>
          </a:xfrm>
        </p:grpSpPr>
        <p:sp>
          <p:nvSpPr>
            <p:cNvPr id="9" name="object 9"/>
            <p:cNvSpPr/>
            <p:nvPr/>
          </p:nvSpPr>
          <p:spPr>
            <a:xfrm>
              <a:off x="796516" y="2936300"/>
              <a:ext cx="755015" cy="755015"/>
            </a:xfrm>
            <a:custGeom>
              <a:avLst/>
              <a:gdLst/>
              <a:ahLst/>
              <a:cxnLst/>
              <a:rect l="l" t="t" r="r" b="b"/>
              <a:pathLst>
                <a:path w="755015" h="755014">
                  <a:moveTo>
                    <a:pt x="399658" y="0"/>
                  </a:moveTo>
                  <a:lnTo>
                    <a:pt x="355031" y="0"/>
                  </a:lnTo>
                  <a:lnTo>
                    <a:pt x="310653" y="5240"/>
                  </a:lnTo>
                  <a:lnTo>
                    <a:pt x="267028" y="15722"/>
                  </a:lnTo>
                  <a:lnTo>
                    <a:pt x="224654" y="31445"/>
                  </a:lnTo>
                  <a:lnTo>
                    <a:pt x="184034" y="52408"/>
                  </a:lnTo>
                  <a:lnTo>
                    <a:pt x="145668" y="78613"/>
                  </a:lnTo>
                  <a:lnTo>
                    <a:pt x="110058" y="110058"/>
                  </a:lnTo>
                  <a:lnTo>
                    <a:pt x="78613" y="145668"/>
                  </a:lnTo>
                  <a:lnTo>
                    <a:pt x="52408" y="184034"/>
                  </a:lnTo>
                  <a:lnTo>
                    <a:pt x="31445" y="224654"/>
                  </a:lnTo>
                  <a:lnTo>
                    <a:pt x="15722" y="267027"/>
                  </a:lnTo>
                  <a:lnTo>
                    <a:pt x="5240" y="310653"/>
                  </a:lnTo>
                  <a:lnTo>
                    <a:pt x="0" y="355030"/>
                  </a:lnTo>
                  <a:lnTo>
                    <a:pt x="0" y="399658"/>
                  </a:lnTo>
                  <a:lnTo>
                    <a:pt x="5240" y="444035"/>
                  </a:lnTo>
                  <a:lnTo>
                    <a:pt x="15722" y="487661"/>
                  </a:lnTo>
                  <a:lnTo>
                    <a:pt x="31445" y="530034"/>
                  </a:lnTo>
                  <a:lnTo>
                    <a:pt x="52408" y="570654"/>
                  </a:lnTo>
                  <a:lnTo>
                    <a:pt x="78613" y="609020"/>
                  </a:lnTo>
                  <a:lnTo>
                    <a:pt x="110058" y="644630"/>
                  </a:lnTo>
                  <a:lnTo>
                    <a:pt x="145668" y="676076"/>
                  </a:lnTo>
                  <a:lnTo>
                    <a:pt x="184034" y="702280"/>
                  </a:lnTo>
                  <a:lnTo>
                    <a:pt x="224654" y="723244"/>
                  </a:lnTo>
                  <a:lnTo>
                    <a:pt x="267028" y="738966"/>
                  </a:lnTo>
                  <a:lnTo>
                    <a:pt x="310653" y="749448"/>
                  </a:lnTo>
                  <a:lnTo>
                    <a:pt x="355031" y="754689"/>
                  </a:lnTo>
                  <a:lnTo>
                    <a:pt x="399658" y="754689"/>
                  </a:lnTo>
                  <a:lnTo>
                    <a:pt x="444036" y="749448"/>
                  </a:lnTo>
                  <a:lnTo>
                    <a:pt x="487661" y="738966"/>
                  </a:lnTo>
                  <a:lnTo>
                    <a:pt x="530035" y="723244"/>
                  </a:lnTo>
                  <a:lnTo>
                    <a:pt x="570655" y="702280"/>
                  </a:lnTo>
                  <a:lnTo>
                    <a:pt x="609021" y="676076"/>
                  </a:lnTo>
                  <a:lnTo>
                    <a:pt x="644631" y="644630"/>
                  </a:lnTo>
                  <a:lnTo>
                    <a:pt x="676076" y="609020"/>
                  </a:lnTo>
                  <a:lnTo>
                    <a:pt x="702281" y="570654"/>
                  </a:lnTo>
                  <a:lnTo>
                    <a:pt x="723245" y="530034"/>
                  </a:lnTo>
                  <a:lnTo>
                    <a:pt x="738967" y="487661"/>
                  </a:lnTo>
                  <a:lnTo>
                    <a:pt x="749449" y="444035"/>
                  </a:lnTo>
                  <a:lnTo>
                    <a:pt x="754690" y="399658"/>
                  </a:lnTo>
                  <a:lnTo>
                    <a:pt x="754690" y="355030"/>
                  </a:lnTo>
                  <a:lnTo>
                    <a:pt x="749449" y="310653"/>
                  </a:lnTo>
                  <a:lnTo>
                    <a:pt x="738967" y="267027"/>
                  </a:lnTo>
                  <a:lnTo>
                    <a:pt x="723245" y="224654"/>
                  </a:lnTo>
                  <a:lnTo>
                    <a:pt x="702281" y="184034"/>
                  </a:lnTo>
                  <a:lnTo>
                    <a:pt x="676076" y="145668"/>
                  </a:lnTo>
                  <a:lnTo>
                    <a:pt x="644631" y="110058"/>
                  </a:lnTo>
                  <a:lnTo>
                    <a:pt x="609021" y="78613"/>
                  </a:lnTo>
                  <a:lnTo>
                    <a:pt x="570655" y="52408"/>
                  </a:lnTo>
                  <a:lnTo>
                    <a:pt x="530035" y="31445"/>
                  </a:lnTo>
                  <a:lnTo>
                    <a:pt x="487661" y="15722"/>
                  </a:lnTo>
                  <a:lnTo>
                    <a:pt x="444036" y="5240"/>
                  </a:lnTo>
                  <a:lnTo>
                    <a:pt x="399658" y="0"/>
                  </a:lnTo>
                  <a:close/>
                </a:path>
              </a:pathLst>
            </a:custGeom>
            <a:solidFill>
              <a:srgbClr val="8BB7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96516" y="3795254"/>
              <a:ext cx="755015" cy="755015"/>
            </a:xfrm>
            <a:custGeom>
              <a:avLst/>
              <a:gdLst/>
              <a:ahLst/>
              <a:cxnLst/>
              <a:rect l="l" t="t" r="r" b="b"/>
              <a:pathLst>
                <a:path w="755015" h="755014">
                  <a:moveTo>
                    <a:pt x="399658" y="0"/>
                  </a:moveTo>
                  <a:lnTo>
                    <a:pt x="355031" y="0"/>
                  </a:lnTo>
                  <a:lnTo>
                    <a:pt x="310653" y="5240"/>
                  </a:lnTo>
                  <a:lnTo>
                    <a:pt x="267028" y="15722"/>
                  </a:lnTo>
                  <a:lnTo>
                    <a:pt x="224654" y="31445"/>
                  </a:lnTo>
                  <a:lnTo>
                    <a:pt x="184034" y="52408"/>
                  </a:lnTo>
                  <a:lnTo>
                    <a:pt x="145668" y="78613"/>
                  </a:lnTo>
                  <a:lnTo>
                    <a:pt x="110058" y="110058"/>
                  </a:lnTo>
                  <a:lnTo>
                    <a:pt x="78613" y="145669"/>
                  </a:lnTo>
                  <a:lnTo>
                    <a:pt x="52408" y="184034"/>
                  </a:lnTo>
                  <a:lnTo>
                    <a:pt x="31445" y="224654"/>
                  </a:lnTo>
                  <a:lnTo>
                    <a:pt x="15722" y="267028"/>
                  </a:lnTo>
                  <a:lnTo>
                    <a:pt x="5240" y="310654"/>
                  </a:lnTo>
                  <a:lnTo>
                    <a:pt x="0" y="355031"/>
                  </a:lnTo>
                  <a:lnTo>
                    <a:pt x="0" y="399659"/>
                  </a:lnTo>
                  <a:lnTo>
                    <a:pt x="5240" y="444036"/>
                  </a:lnTo>
                  <a:lnTo>
                    <a:pt x="15722" y="487662"/>
                  </a:lnTo>
                  <a:lnTo>
                    <a:pt x="31445" y="530035"/>
                  </a:lnTo>
                  <a:lnTo>
                    <a:pt x="52408" y="570656"/>
                  </a:lnTo>
                  <a:lnTo>
                    <a:pt x="78613" y="609021"/>
                  </a:lnTo>
                  <a:lnTo>
                    <a:pt x="110058" y="644632"/>
                  </a:lnTo>
                  <a:lnTo>
                    <a:pt x="145668" y="676077"/>
                  </a:lnTo>
                  <a:lnTo>
                    <a:pt x="184034" y="702281"/>
                  </a:lnTo>
                  <a:lnTo>
                    <a:pt x="224654" y="723244"/>
                  </a:lnTo>
                  <a:lnTo>
                    <a:pt x="267028" y="738967"/>
                  </a:lnTo>
                  <a:lnTo>
                    <a:pt x="310653" y="749449"/>
                  </a:lnTo>
                  <a:lnTo>
                    <a:pt x="355031" y="754689"/>
                  </a:lnTo>
                  <a:lnTo>
                    <a:pt x="399658" y="754689"/>
                  </a:lnTo>
                  <a:lnTo>
                    <a:pt x="444036" y="749449"/>
                  </a:lnTo>
                  <a:lnTo>
                    <a:pt x="487661" y="738967"/>
                  </a:lnTo>
                  <a:lnTo>
                    <a:pt x="530035" y="723244"/>
                  </a:lnTo>
                  <a:lnTo>
                    <a:pt x="570655" y="702281"/>
                  </a:lnTo>
                  <a:lnTo>
                    <a:pt x="609021" y="676077"/>
                  </a:lnTo>
                  <a:lnTo>
                    <a:pt x="644631" y="644632"/>
                  </a:lnTo>
                  <a:lnTo>
                    <a:pt x="676076" y="609021"/>
                  </a:lnTo>
                  <a:lnTo>
                    <a:pt x="702281" y="570656"/>
                  </a:lnTo>
                  <a:lnTo>
                    <a:pt x="723245" y="530035"/>
                  </a:lnTo>
                  <a:lnTo>
                    <a:pt x="738967" y="487662"/>
                  </a:lnTo>
                  <a:lnTo>
                    <a:pt x="749449" y="444036"/>
                  </a:lnTo>
                  <a:lnTo>
                    <a:pt x="754690" y="399659"/>
                  </a:lnTo>
                  <a:lnTo>
                    <a:pt x="754690" y="355031"/>
                  </a:lnTo>
                  <a:lnTo>
                    <a:pt x="749449" y="310654"/>
                  </a:lnTo>
                  <a:lnTo>
                    <a:pt x="738967" y="267028"/>
                  </a:lnTo>
                  <a:lnTo>
                    <a:pt x="723245" y="224654"/>
                  </a:lnTo>
                  <a:lnTo>
                    <a:pt x="702281" y="184034"/>
                  </a:lnTo>
                  <a:lnTo>
                    <a:pt x="676076" y="145669"/>
                  </a:lnTo>
                  <a:lnTo>
                    <a:pt x="644631" y="110058"/>
                  </a:lnTo>
                  <a:lnTo>
                    <a:pt x="609021" y="78613"/>
                  </a:lnTo>
                  <a:lnTo>
                    <a:pt x="570655" y="52408"/>
                  </a:lnTo>
                  <a:lnTo>
                    <a:pt x="530035" y="31445"/>
                  </a:lnTo>
                  <a:lnTo>
                    <a:pt x="487661" y="15722"/>
                  </a:lnTo>
                  <a:lnTo>
                    <a:pt x="444036" y="5240"/>
                  </a:lnTo>
                  <a:lnTo>
                    <a:pt x="399658" y="0"/>
                  </a:lnTo>
                  <a:close/>
                </a:path>
              </a:pathLst>
            </a:custGeom>
            <a:solidFill>
              <a:srgbClr val="7987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96516" y="4654210"/>
              <a:ext cx="755015" cy="755015"/>
            </a:xfrm>
            <a:custGeom>
              <a:avLst/>
              <a:gdLst/>
              <a:ahLst/>
              <a:cxnLst/>
              <a:rect l="l" t="t" r="r" b="b"/>
              <a:pathLst>
                <a:path w="755015" h="755014">
                  <a:moveTo>
                    <a:pt x="399658" y="0"/>
                  </a:moveTo>
                  <a:lnTo>
                    <a:pt x="355031" y="0"/>
                  </a:lnTo>
                  <a:lnTo>
                    <a:pt x="310653" y="5240"/>
                  </a:lnTo>
                  <a:lnTo>
                    <a:pt x="267028" y="15722"/>
                  </a:lnTo>
                  <a:lnTo>
                    <a:pt x="224654" y="31445"/>
                  </a:lnTo>
                  <a:lnTo>
                    <a:pt x="184034" y="52408"/>
                  </a:lnTo>
                  <a:lnTo>
                    <a:pt x="145668" y="78613"/>
                  </a:lnTo>
                  <a:lnTo>
                    <a:pt x="110058" y="110058"/>
                  </a:lnTo>
                  <a:lnTo>
                    <a:pt x="78613" y="145668"/>
                  </a:lnTo>
                  <a:lnTo>
                    <a:pt x="52408" y="184034"/>
                  </a:lnTo>
                  <a:lnTo>
                    <a:pt x="31445" y="224654"/>
                  </a:lnTo>
                  <a:lnTo>
                    <a:pt x="15722" y="267027"/>
                  </a:lnTo>
                  <a:lnTo>
                    <a:pt x="5240" y="310653"/>
                  </a:lnTo>
                  <a:lnTo>
                    <a:pt x="0" y="355030"/>
                  </a:lnTo>
                  <a:lnTo>
                    <a:pt x="0" y="399658"/>
                  </a:lnTo>
                  <a:lnTo>
                    <a:pt x="5240" y="444035"/>
                  </a:lnTo>
                  <a:lnTo>
                    <a:pt x="15722" y="487661"/>
                  </a:lnTo>
                  <a:lnTo>
                    <a:pt x="31445" y="530034"/>
                  </a:lnTo>
                  <a:lnTo>
                    <a:pt x="52408" y="570654"/>
                  </a:lnTo>
                  <a:lnTo>
                    <a:pt x="78613" y="609020"/>
                  </a:lnTo>
                  <a:lnTo>
                    <a:pt x="110058" y="644630"/>
                  </a:lnTo>
                  <a:lnTo>
                    <a:pt x="145668" y="676076"/>
                  </a:lnTo>
                  <a:lnTo>
                    <a:pt x="184034" y="702280"/>
                  </a:lnTo>
                  <a:lnTo>
                    <a:pt x="224654" y="723244"/>
                  </a:lnTo>
                  <a:lnTo>
                    <a:pt x="267028" y="738966"/>
                  </a:lnTo>
                  <a:lnTo>
                    <a:pt x="310653" y="749448"/>
                  </a:lnTo>
                  <a:lnTo>
                    <a:pt x="355031" y="754689"/>
                  </a:lnTo>
                  <a:lnTo>
                    <a:pt x="399658" y="754689"/>
                  </a:lnTo>
                  <a:lnTo>
                    <a:pt x="444036" y="749448"/>
                  </a:lnTo>
                  <a:lnTo>
                    <a:pt x="487661" y="738966"/>
                  </a:lnTo>
                  <a:lnTo>
                    <a:pt x="530035" y="723244"/>
                  </a:lnTo>
                  <a:lnTo>
                    <a:pt x="570655" y="702280"/>
                  </a:lnTo>
                  <a:lnTo>
                    <a:pt x="609021" y="676076"/>
                  </a:lnTo>
                  <a:lnTo>
                    <a:pt x="644631" y="644630"/>
                  </a:lnTo>
                  <a:lnTo>
                    <a:pt x="676076" y="609020"/>
                  </a:lnTo>
                  <a:lnTo>
                    <a:pt x="702281" y="570654"/>
                  </a:lnTo>
                  <a:lnTo>
                    <a:pt x="723245" y="530034"/>
                  </a:lnTo>
                  <a:lnTo>
                    <a:pt x="738967" y="487661"/>
                  </a:lnTo>
                  <a:lnTo>
                    <a:pt x="749449" y="444035"/>
                  </a:lnTo>
                  <a:lnTo>
                    <a:pt x="754690" y="399658"/>
                  </a:lnTo>
                  <a:lnTo>
                    <a:pt x="754690" y="355030"/>
                  </a:lnTo>
                  <a:lnTo>
                    <a:pt x="749449" y="310653"/>
                  </a:lnTo>
                  <a:lnTo>
                    <a:pt x="738967" y="267027"/>
                  </a:lnTo>
                  <a:lnTo>
                    <a:pt x="723245" y="224654"/>
                  </a:lnTo>
                  <a:lnTo>
                    <a:pt x="702281" y="184034"/>
                  </a:lnTo>
                  <a:lnTo>
                    <a:pt x="676076" y="145668"/>
                  </a:lnTo>
                  <a:lnTo>
                    <a:pt x="644631" y="110058"/>
                  </a:lnTo>
                  <a:lnTo>
                    <a:pt x="609021" y="78613"/>
                  </a:lnTo>
                  <a:lnTo>
                    <a:pt x="570655" y="52408"/>
                  </a:lnTo>
                  <a:lnTo>
                    <a:pt x="530035" y="31445"/>
                  </a:lnTo>
                  <a:lnTo>
                    <a:pt x="487661" y="15722"/>
                  </a:lnTo>
                  <a:lnTo>
                    <a:pt x="444036" y="5240"/>
                  </a:lnTo>
                  <a:lnTo>
                    <a:pt x="399658" y="0"/>
                  </a:lnTo>
                  <a:close/>
                </a:path>
              </a:pathLst>
            </a:custGeom>
            <a:solidFill>
              <a:srgbClr val="F265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810547" y="5513164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1" y="0"/>
                </a:lnTo>
                <a:lnTo>
                  <a:pt x="310653" y="5240"/>
                </a:lnTo>
                <a:lnTo>
                  <a:pt x="267028" y="15722"/>
                </a:lnTo>
                <a:lnTo>
                  <a:pt x="224654" y="31445"/>
                </a:lnTo>
                <a:lnTo>
                  <a:pt x="184034" y="52409"/>
                </a:lnTo>
                <a:lnTo>
                  <a:pt x="145668" y="78613"/>
                </a:lnTo>
                <a:lnTo>
                  <a:pt x="110058" y="110058"/>
                </a:lnTo>
                <a:lnTo>
                  <a:pt x="78613" y="145669"/>
                </a:lnTo>
                <a:lnTo>
                  <a:pt x="52408" y="184034"/>
                </a:lnTo>
                <a:lnTo>
                  <a:pt x="31445" y="224654"/>
                </a:lnTo>
                <a:lnTo>
                  <a:pt x="15722" y="267028"/>
                </a:lnTo>
                <a:lnTo>
                  <a:pt x="5240" y="310654"/>
                </a:lnTo>
                <a:lnTo>
                  <a:pt x="0" y="355031"/>
                </a:lnTo>
                <a:lnTo>
                  <a:pt x="0" y="399659"/>
                </a:lnTo>
                <a:lnTo>
                  <a:pt x="5240" y="444036"/>
                </a:lnTo>
                <a:lnTo>
                  <a:pt x="15722" y="487662"/>
                </a:lnTo>
                <a:lnTo>
                  <a:pt x="31445" y="530035"/>
                </a:lnTo>
                <a:lnTo>
                  <a:pt x="52408" y="570655"/>
                </a:lnTo>
                <a:lnTo>
                  <a:pt x="78613" y="609021"/>
                </a:lnTo>
                <a:lnTo>
                  <a:pt x="110058" y="644631"/>
                </a:lnTo>
                <a:lnTo>
                  <a:pt x="145668" y="676076"/>
                </a:lnTo>
                <a:lnTo>
                  <a:pt x="184034" y="702281"/>
                </a:lnTo>
                <a:lnTo>
                  <a:pt x="224654" y="723244"/>
                </a:lnTo>
                <a:lnTo>
                  <a:pt x="267028" y="738967"/>
                </a:lnTo>
                <a:lnTo>
                  <a:pt x="310653" y="749449"/>
                </a:lnTo>
                <a:lnTo>
                  <a:pt x="355031" y="754690"/>
                </a:lnTo>
                <a:lnTo>
                  <a:pt x="399658" y="754690"/>
                </a:lnTo>
                <a:lnTo>
                  <a:pt x="444036" y="749449"/>
                </a:lnTo>
                <a:lnTo>
                  <a:pt x="487661" y="738967"/>
                </a:lnTo>
                <a:lnTo>
                  <a:pt x="530035" y="723244"/>
                </a:lnTo>
                <a:lnTo>
                  <a:pt x="570655" y="702281"/>
                </a:lnTo>
                <a:lnTo>
                  <a:pt x="609021" y="676076"/>
                </a:lnTo>
                <a:lnTo>
                  <a:pt x="644631" y="644631"/>
                </a:lnTo>
                <a:lnTo>
                  <a:pt x="676076" y="609021"/>
                </a:lnTo>
                <a:lnTo>
                  <a:pt x="702281" y="570655"/>
                </a:lnTo>
                <a:lnTo>
                  <a:pt x="723245" y="530035"/>
                </a:lnTo>
                <a:lnTo>
                  <a:pt x="738967" y="487662"/>
                </a:lnTo>
                <a:lnTo>
                  <a:pt x="749449" y="444036"/>
                </a:lnTo>
                <a:lnTo>
                  <a:pt x="754690" y="399659"/>
                </a:lnTo>
                <a:lnTo>
                  <a:pt x="754690" y="355031"/>
                </a:lnTo>
                <a:lnTo>
                  <a:pt x="749449" y="310654"/>
                </a:lnTo>
                <a:lnTo>
                  <a:pt x="738967" y="267028"/>
                </a:lnTo>
                <a:lnTo>
                  <a:pt x="723245" y="224654"/>
                </a:lnTo>
                <a:lnTo>
                  <a:pt x="702281" y="184034"/>
                </a:lnTo>
                <a:lnTo>
                  <a:pt x="676076" y="145669"/>
                </a:lnTo>
                <a:lnTo>
                  <a:pt x="644631" y="110058"/>
                </a:lnTo>
                <a:lnTo>
                  <a:pt x="609021" y="78613"/>
                </a:lnTo>
                <a:lnTo>
                  <a:pt x="570655" y="52409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6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7647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63607" y="5568148"/>
            <a:ext cx="44894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55568" y="5484268"/>
            <a:ext cx="2435860" cy="74676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259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HYPOTHERMIA</a:t>
            </a:r>
            <a:r>
              <a:rPr sz="2400" b="1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sz="2400" b="1" spc="-6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HEAD</a:t>
            </a: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INJURIES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715031" y="2977604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0" y="0"/>
                </a:lnTo>
                <a:lnTo>
                  <a:pt x="310653" y="5240"/>
                </a:lnTo>
                <a:lnTo>
                  <a:pt x="267027" y="15722"/>
                </a:lnTo>
                <a:lnTo>
                  <a:pt x="224654" y="31445"/>
                </a:lnTo>
                <a:lnTo>
                  <a:pt x="184033" y="52408"/>
                </a:lnTo>
                <a:lnTo>
                  <a:pt x="145668" y="78612"/>
                </a:lnTo>
                <a:lnTo>
                  <a:pt x="110057" y="110057"/>
                </a:lnTo>
                <a:lnTo>
                  <a:pt x="78612" y="145668"/>
                </a:lnTo>
                <a:lnTo>
                  <a:pt x="52408" y="184033"/>
                </a:lnTo>
                <a:lnTo>
                  <a:pt x="31445" y="224654"/>
                </a:lnTo>
                <a:lnTo>
                  <a:pt x="15722" y="267027"/>
                </a:lnTo>
                <a:lnTo>
                  <a:pt x="5240" y="310653"/>
                </a:lnTo>
                <a:lnTo>
                  <a:pt x="0" y="355030"/>
                </a:lnTo>
                <a:lnTo>
                  <a:pt x="0" y="399658"/>
                </a:lnTo>
                <a:lnTo>
                  <a:pt x="5240" y="444035"/>
                </a:lnTo>
                <a:lnTo>
                  <a:pt x="15722" y="487661"/>
                </a:lnTo>
                <a:lnTo>
                  <a:pt x="31445" y="530035"/>
                </a:lnTo>
                <a:lnTo>
                  <a:pt x="52408" y="570655"/>
                </a:lnTo>
                <a:lnTo>
                  <a:pt x="78612" y="609020"/>
                </a:lnTo>
                <a:lnTo>
                  <a:pt x="110057" y="644631"/>
                </a:lnTo>
                <a:lnTo>
                  <a:pt x="145668" y="676076"/>
                </a:lnTo>
                <a:lnTo>
                  <a:pt x="184033" y="702281"/>
                </a:lnTo>
                <a:lnTo>
                  <a:pt x="224654" y="723244"/>
                </a:lnTo>
                <a:lnTo>
                  <a:pt x="267027" y="738967"/>
                </a:lnTo>
                <a:lnTo>
                  <a:pt x="310653" y="749449"/>
                </a:lnTo>
                <a:lnTo>
                  <a:pt x="355030" y="754689"/>
                </a:lnTo>
                <a:lnTo>
                  <a:pt x="399658" y="754689"/>
                </a:lnTo>
                <a:lnTo>
                  <a:pt x="444035" y="749449"/>
                </a:lnTo>
                <a:lnTo>
                  <a:pt x="487661" y="738967"/>
                </a:lnTo>
                <a:lnTo>
                  <a:pt x="530035" y="723244"/>
                </a:lnTo>
                <a:lnTo>
                  <a:pt x="570655" y="702281"/>
                </a:lnTo>
                <a:lnTo>
                  <a:pt x="609020" y="676076"/>
                </a:lnTo>
                <a:lnTo>
                  <a:pt x="644631" y="644631"/>
                </a:lnTo>
                <a:lnTo>
                  <a:pt x="676076" y="609020"/>
                </a:lnTo>
                <a:lnTo>
                  <a:pt x="702281" y="570655"/>
                </a:lnTo>
                <a:lnTo>
                  <a:pt x="723244" y="530035"/>
                </a:lnTo>
                <a:lnTo>
                  <a:pt x="738967" y="487661"/>
                </a:lnTo>
                <a:lnTo>
                  <a:pt x="749449" y="444035"/>
                </a:lnTo>
                <a:lnTo>
                  <a:pt x="754689" y="399658"/>
                </a:lnTo>
                <a:lnTo>
                  <a:pt x="754689" y="355030"/>
                </a:lnTo>
                <a:lnTo>
                  <a:pt x="749449" y="310653"/>
                </a:lnTo>
                <a:lnTo>
                  <a:pt x="738967" y="267027"/>
                </a:lnTo>
                <a:lnTo>
                  <a:pt x="723244" y="224654"/>
                </a:lnTo>
                <a:lnTo>
                  <a:pt x="702281" y="184033"/>
                </a:lnTo>
                <a:lnTo>
                  <a:pt x="676076" y="145668"/>
                </a:lnTo>
                <a:lnTo>
                  <a:pt x="644631" y="110057"/>
                </a:lnTo>
                <a:lnTo>
                  <a:pt x="609020" y="78612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5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96505" y="2077351"/>
            <a:ext cx="3931285" cy="937894"/>
          </a:xfrm>
          <a:custGeom>
            <a:avLst/>
            <a:gdLst/>
            <a:ahLst/>
            <a:cxnLst/>
            <a:rect l="l" t="t" r="r" b="b"/>
            <a:pathLst>
              <a:path w="3931285" h="937894">
                <a:moveTo>
                  <a:pt x="754697" y="355028"/>
                </a:moveTo>
                <a:lnTo>
                  <a:pt x="749452" y="310654"/>
                </a:lnTo>
                <a:lnTo>
                  <a:pt x="738974" y="267030"/>
                </a:lnTo>
                <a:lnTo>
                  <a:pt x="723252" y="224650"/>
                </a:lnTo>
                <a:lnTo>
                  <a:pt x="702284" y="184035"/>
                </a:lnTo>
                <a:lnTo>
                  <a:pt x="676084" y="145669"/>
                </a:lnTo>
                <a:lnTo>
                  <a:pt x="644639" y="110058"/>
                </a:lnTo>
                <a:lnTo>
                  <a:pt x="609028" y="78613"/>
                </a:lnTo>
                <a:lnTo>
                  <a:pt x="570661" y="52412"/>
                </a:lnTo>
                <a:lnTo>
                  <a:pt x="530034" y="31445"/>
                </a:lnTo>
                <a:lnTo>
                  <a:pt x="487667" y="15722"/>
                </a:lnTo>
                <a:lnTo>
                  <a:pt x="444042" y="5245"/>
                </a:lnTo>
                <a:lnTo>
                  <a:pt x="399669" y="0"/>
                </a:lnTo>
                <a:lnTo>
                  <a:pt x="355041" y="0"/>
                </a:lnTo>
                <a:lnTo>
                  <a:pt x="310654" y="5245"/>
                </a:lnTo>
                <a:lnTo>
                  <a:pt x="267030" y="15722"/>
                </a:lnTo>
                <a:lnTo>
                  <a:pt x="224663" y="31445"/>
                </a:lnTo>
                <a:lnTo>
                  <a:pt x="184035" y="52412"/>
                </a:lnTo>
                <a:lnTo>
                  <a:pt x="145669" y="78613"/>
                </a:lnTo>
                <a:lnTo>
                  <a:pt x="110058" y="110058"/>
                </a:lnTo>
                <a:lnTo>
                  <a:pt x="78613" y="145669"/>
                </a:lnTo>
                <a:lnTo>
                  <a:pt x="52412" y="184035"/>
                </a:lnTo>
                <a:lnTo>
                  <a:pt x="31445" y="224650"/>
                </a:lnTo>
                <a:lnTo>
                  <a:pt x="15722" y="267030"/>
                </a:lnTo>
                <a:lnTo>
                  <a:pt x="5245" y="310654"/>
                </a:lnTo>
                <a:lnTo>
                  <a:pt x="0" y="355028"/>
                </a:lnTo>
                <a:lnTo>
                  <a:pt x="0" y="399656"/>
                </a:lnTo>
                <a:lnTo>
                  <a:pt x="5245" y="444030"/>
                </a:lnTo>
                <a:lnTo>
                  <a:pt x="15722" y="487667"/>
                </a:lnTo>
                <a:lnTo>
                  <a:pt x="31445" y="530034"/>
                </a:lnTo>
                <a:lnTo>
                  <a:pt x="52412" y="570649"/>
                </a:lnTo>
                <a:lnTo>
                  <a:pt x="78613" y="609015"/>
                </a:lnTo>
                <a:lnTo>
                  <a:pt x="110058" y="644626"/>
                </a:lnTo>
                <a:lnTo>
                  <a:pt x="145669" y="676071"/>
                </a:lnTo>
                <a:lnTo>
                  <a:pt x="184035" y="702284"/>
                </a:lnTo>
                <a:lnTo>
                  <a:pt x="224663" y="723239"/>
                </a:lnTo>
                <a:lnTo>
                  <a:pt x="267030" y="738962"/>
                </a:lnTo>
                <a:lnTo>
                  <a:pt x="310654" y="749452"/>
                </a:lnTo>
                <a:lnTo>
                  <a:pt x="355041" y="754684"/>
                </a:lnTo>
                <a:lnTo>
                  <a:pt x="399669" y="754684"/>
                </a:lnTo>
                <a:lnTo>
                  <a:pt x="444042" y="749452"/>
                </a:lnTo>
                <a:lnTo>
                  <a:pt x="487667" y="738962"/>
                </a:lnTo>
                <a:lnTo>
                  <a:pt x="530034" y="723239"/>
                </a:lnTo>
                <a:lnTo>
                  <a:pt x="570661" y="702284"/>
                </a:lnTo>
                <a:lnTo>
                  <a:pt x="609028" y="676071"/>
                </a:lnTo>
                <a:lnTo>
                  <a:pt x="644639" y="644626"/>
                </a:lnTo>
                <a:lnTo>
                  <a:pt x="676084" y="609015"/>
                </a:lnTo>
                <a:lnTo>
                  <a:pt x="702284" y="570649"/>
                </a:lnTo>
                <a:lnTo>
                  <a:pt x="723252" y="530034"/>
                </a:lnTo>
                <a:lnTo>
                  <a:pt x="738974" y="487667"/>
                </a:lnTo>
                <a:lnTo>
                  <a:pt x="749452" y="444030"/>
                </a:lnTo>
                <a:lnTo>
                  <a:pt x="754697" y="399656"/>
                </a:lnTo>
                <a:lnTo>
                  <a:pt x="754697" y="355028"/>
                </a:lnTo>
                <a:close/>
              </a:path>
              <a:path w="3931285" h="937894">
                <a:moveTo>
                  <a:pt x="3931043" y="764222"/>
                </a:moveTo>
                <a:lnTo>
                  <a:pt x="3924858" y="718210"/>
                </a:lnTo>
                <a:lnTo>
                  <a:pt x="3907421" y="676871"/>
                </a:lnTo>
                <a:lnTo>
                  <a:pt x="3880358" y="641845"/>
                </a:lnTo>
                <a:lnTo>
                  <a:pt x="3845331" y="614781"/>
                </a:lnTo>
                <a:lnTo>
                  <a:pt x="3803980" y="597344"/>
                </a:lnTo>
                <a:lnTo>
                  <a:pt x="3757980" y="591159"/>
                </a:lnTo>
                <a:lnTo>
                  <a:pt x="2834322" y="591159"/>
                </a:lnTo>
                <a:lnTo>
                  <a:pt x="2788323" y="597344"/>
                </a:lnTo>
                <a:lnTo>
                  <a:pt x="2746972" y="614781"/>
                </a:lnTo>
                <a:lnTo>
                  <a:pt x="2711945" y="641845"/>
                </a:lnTo>
                <a:lnTo>
                  <a:pt x="2684881" y="676871"/>
                </a:lnTo>
                <a:lnTo>
                  <a:pt x="2667444" y="718210"/>
                </a:lnTo>
                <a:lnTo>
                  <a:pt x="2661259" y="764222"/>
                </a:lnTo>
                <a:lnTo>
                  <a:pt x="2667444" y="810234"/>
                </a:lnTo>
                <a:lnTo>
                  <a:pt x="2684881" y="851573"/>
                </a:lnTo>
                <a:lnTo>
                  <a:pt x="2711945" y="886599"/>
                </a:lnTo>
                <a:lnTo>
                  <a:pt x="2746972" y="913663"/>
                </a:lnTo>
                <a:lnTo>
                  <a:pt x="2788323" y="931113"/>
                </a:lnTo>
                <a:lnTo>
                  <a:pt x="2834322" y="937285"/>
                </a:lnTo>
                <a:lnTo>
                  <a:pt x="3757980" y="937285"/>
                </a:lnTo>
                <a:lnTo>
                  <a:pt x="3803980" y="931113"/>
                </a:lnTo>
                <a:lnTo>
                  <a:pt x="3845331" y="913663"/>
                </a:lnTo>
                <a:lnTo>
                  <a:pt x="3880358" y="886599"/>
                </a:lnTo>
                <a:lnTo>
                  <a:pt x="3907421" y="851573"/>
                </a:lnTo>
                <a:lnTo>
                  <a:pt x="3924858" y="810234"/>
                </a:lnTo>
                <a:lnTo>
                  <a:pt x="3931043" y="764222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707316" y="3107128"/>
            <a:ext cx="1972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ANTIBIOTICS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715031" y="3863306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0" y="0"/>
                </a:lnTo>
                <a:lnTo>
                  <a:pt x="310653" y="5240"/>
                </a:lnTo>
                <a:lnTo>
                  <a:pt x="267027" y="15722"/>
                </a:lnTo>
                <a:lnTo>
                  <a:pt x="224654" y="31445"/>
                </a:lnTo>
                <a:lnTo>
                  <a:pt x="184033" y="52408"/>
                </a:lnTo>
                <a:lnTo>
                  <a:pt x="145668" y="78613"/>
                </a:lnTo>
                <a:lnTo>
                  <a:pt x="110057" y="110058"/>
                </a:lnTo>
                <a:lnTo>
                  <a:pt x="78612" y="145669"/>
                </a:lnTo>
                <a:lnTo>
                  <a:pt x="52408" y="184034"/>
                </a:lnTo>
                <a:lnTo>
                  <a:pt x="31445" y="224654"/>
                </a:lnTo>
                <a:lnTo>
                  <a:pt x="15722" y="267028"/>
                </a:lnTo>
                <a:lnTo>
                  <a:pt x="5240" y="310654"/>
                </a:lnTo>
                <a:lnTo>
                  <a:pt x="0" y="355031"/>
                </a:lnTo>
                <a:lnTo>
                  <a:pt x="0" y="399659"/>
                </a:lnTo>
                <a:lnTo>
                  <a:pt x="5240" y="444036"/>
                </a:lnTo>
                <a:lnTo>
                  <a:pt x="15722" y="487662"/>
                </a:lnTo>
                <a:lnTo>
                  <a:pt x="31445" y="530035"/>
                </a:lnTo>
                <a:lnTo>
                  <a:pt x="52408" y="570656"/>
                </a:lnTo>
                <a:lnTo>
                  <a:pt x="78612" y="609021"/>
                </a:lnTo>
                <a:lnTo>
                  <a:pt x="110057" y="644632"/>
                </a:lnTo>
                <a:lnTo>
                  <a:pt x="145668" y="676077"/>
                </a:lnTo>
                <a:lnTo>
                  <a:pt x="184033" y="702281"/>
                </a:lnTo>
                <a:lnTo>
                  <a:pt x="224654" y="723244"/>
                </a:lnTo>
                <a:lnTo>
                  <a:pt x="267027" y="738967"/>
                </a:lnTo>
                <a:lnTo>
                  <a:pt x="310653" y="749449"/>
                </a:lnTo>
                <a:lnTo>
                  <a:pt x="355030" y="754689"/>
                </a:lnTo>
                <a:lnTo>
                  <a:pt x="399658" y="754689"/>
                </a:lnTo>
                <a:lnTo>
                  <a:pt x="444035" y="749449"/>
                </a:lnTo>
                <a:lnTo>
                  <a:pt x="487661" y="738967"/>
                </a:lnTo>
                <a:lnTo>
                  <a:pt x="530035" y="723244"/>
                </a:lnTo>
                <a:lnTo>
                  <a:pt x="570655" y="702281"/>
                </a:lnTo>
                <a:lnTo>
                  <a:pt x="609020" y="676077"/>
                </a:lnTo>
                <a:lnTo>
                  <a:pt x="644631" y="644632"/>
                </a:lnTo>
                <a:lnTo>
                  <a:pt x="676076" y="609021"/>
                </a:lnTo>
                <a:lnTo>
                  <a:pt x="702281" y="570656"/>
                </a:lnTo>
                <a:lnTo>
                  <a:pt x="723244" y="530035"/>
                </a:lnTo>
                <a:lnTo>
                  <a:pt x="738967" y="487662"/>
                </a:lnTo>
                <a:lnTo>
                  <a:pt x="749449" y="444036"/>
                </a:lnTo>
                <a:lnTo>
                  <a:pt x="754689" y="399659"/>
                </a:lnTo>
                <a:lnTo>
                  <a:pt x="754689" y="355031"/>
                </a:lnTo>
                <a:lnTo>
                  <a:pt x="749449" y="310654"/>
                </a:lnTo>
                <a:lnTo>
                  <a:pt x="738967" y="267028"/>
                </a:lnTo>
                <a:lnTo>
                  <a:pt x="723244" y="224654"/>
                </a:lnTo>
                <a:lnTo>
                  <a:pt x="702281" y="184034"/>
                </a:lnTo>
                <a:lnTo>
                  <a:pt x="676076" y="145669"/>
                </a:lnTo>
                <a:lnTo>
                  <a:pt x="644631" y="110058"/>
                </a:lnTo>
                <a:lnTo>
                  <a:pt x="609020" y="78613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5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715031" y="4749010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0" y="0"/>
                </a:lnTo>
                <a:lnTo>
                  <a:pt x="310653" y="5240"/>
                </a:lnTo>
                <a:lnTo>
                  <a:pt x="267027" y="15722"/>
                </a:lnTo>
                <a:lnTo>
                  <a:pt x="224654" y="31445"/>
                </a:lnTo>
                <a:lnTo>
                  <a:pt x="184033" y="52408"/>
                </a:lnTo>
                <a:lnTo>
                  <a:pt x="145668" y="78612"/>
                </a:lnTo>
                <a:lnTo>
                  <a:pt x="110057" y="110057"/>
                </a:lnTo>
                <a:lnTo>
                  <a:pt x="78612" y="145668"/>
                </a:lnTo>
                <a:lnTo>
                  <a:pt x="52408" y="184033"/>
                </a:lnTo>
                <a:lnTo>
                  <a:pt x="31445" y="224654"/>
                </a:lnTo>
                <a:lnTo>
                  <a:pt x="15722" y="267027"/>
                </a:lnTo>
                <a:lnTo>
                  <a:pt x="5240" y="310653"/>
                </a:lnTo>
                <a:lnTo>
                  <a:pt x="0" y="355030"/>
                </a:lnTo>
                <a:lnTo>
                  <a:pt x="0" y="399658"/>
                </a:lnTo>
                <a:lnTo>
                  <a:pt x="5240" y="444035"/>
                </a:lnTo>
                <a:lnTo>
                  <a:pt x="15722" y="487661"/>
                </a:lnTo>
                <a:lnTo>
                  <a:pt x="31445" y="530035"/>
                </a:lnTo>
                <a:lnTo>
                  <a:pt x="52408" y="570655"/>
                </a:lnTo>
                <a:lnTo>
                  <a:pt x="78612" y="609020"/>
                </a:lnTo>
                <a:lnTo>
                  <a:pt x="110057" y="644631"/>
                </a:lnTo>
                <a:lnTo>
                  <a:pt x="145668" y="676076"/>
                </a:lnTo>
                <a:lnTo>
                  <a:pt x="184033" y="702281"/>
                </a:lnTo>
                <a:lnTo>
                  <a:pt x="224654" y="723244"/>
                </a:lnTo>
                <a:lnTo>
                  <a:pt x="267027" y="738967"/>
                </a:lnTo>
                <a:lnTo>
                  <a:pt x="310653" y="749449"/>
                </a:lnTo>
                <a:lnTo>
                  <a:pt x="355030" y="754689"/>
                </a:lnTo>
                <a:lnTo>
                  <a:pt x="399658" y="754689"/>
                </a:lnTo>
                <a:lnTo>
                  <a:pt x="444035" y="749449"/>
                </a:lnTo>
                <a:lnTo>
                  <a:pt x="487661" y="738967"/>
                </a:lnTo>
                <a:lnTo>
                  <a:pt x="530035" y="723244"/>
                </a:lnTo>
                <a:lnTo>
                  <a:pt x="570655" y="702281"/>
                </a:lnTo>
                <a:lnTo>
                  <a:pt x="609020" y="676076"/>
                </a:lnTo>
                <a:lnTo>
                  <a:pt x="644631" y="644631"/>
                </a:lnTo>
                <a:lnTo>
                  <a:pt x="676076" y="609020"/>
                </a:lnTo>
                <a:lnTo>
                  <a:pt x="702281" y="570655"/>
                </a:lnTo>
                <a:lnTo>
                  <a:pt x="723244" y="530035"/>
                </a:lnTo>
                <a:lnTo>
                  <a:pt x="738967" y="487661"/>
                </a:lnTo>
                <a:lnTo>
                  <a:pt x="749449" y="444035"/>
                </a:lnTo>
                <a:lnTo>
                  <a:pt x="754689" y="399658"/>
                </a:lnTo>
                <a:lnTo>
                  <a:pt x="754689" y="355030"/>
                </a:lnTo>
                <a:lnTo>
                  <a:pt x="749449" y="310653"/>
                </a:lnTo>
                <a:lnTo>
                  <a:pt x="738967" y="267027"/>
                </a:lnTo>
                <a:lnTo>
                  <a:pt x="723244" y="224654"/>
                </a:lnTo>
                <a:lnTo>
                  <a:pt x="702281" y="184033"/>
                </a:lnTo>
                <a:lnTo>
                  <a:pt x="676076" y="145668"/>
                </a:lnTo>
                <a:lnTo>
                  <a:pt x="644631" y="110057"/>
                </a:lnTo>
                <a:lnTo>
                  <a:pt x="609020" y="78612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5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707316" y="4845885"/>
            <a:ext cx="1651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SPLINTING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715031" y="2110472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0" y="0"/>
                </a:lnTo>
                <a:lnTo>
                  <a:pt x="310653" y="5240"/>
                </a:lnTo>
                <a:lnTo>
                  <a:pt x="267027" y="15722"/>
                </a:lnTo>
                <a:lnTo>
                  <a:pt x="224654" y="31445"/>
                </a:lnTo>
                <a:lnTo>
                  <a:pt x="184033" y="52408"/>
                </a:lnTo>
                <a:lnTo>
                  <a:pt x="145668" y="78613"/>
                </a:lnTo>
                <a:lnTo>
                  <a:pt x="110057" y="110058"/>
                </a:lnTo>
                <a:lnTo>
                  <a:pt x="78612" y="145669"/>
                </a:lnTo>
                <a:lnTo>
                  <a:pt x="52408" y="184034"/>
                </a:lnTo>
                <a:lnTo>
                  <a:pt x="31445" y="224654"/>
                </a:lnTo>
                <a:lnTo>
                  <a:pt x="15722" y="267028"/>
                </a:lnTo>
                <a:lnTo>
                  <a:pt x="5240" y="310654"/>
                </a:lnTo>
                <a:lnTo>
                  <a:pt x="0" y="355031"/>
                </a:lnTo>
                <a:lnTo>
                  <a:pt x="0" y="399659"/>
                </a:lnTo>
                <a:lnTo>
                  <a:pt x="5240" y="444036"/>
                </a:lnTo>
                <a:lnTo>
                  <a:pt x="15722" y="487662"/>
                </a:lnTo>
                <a:lnTo>
                  <a:pt x="31445" y="530035"/>
                </a:lnTo>
                <a:lnTo>
                  <a:pt x="52408" y="570655"/>
                </a:lnTo>
                <a:lnTo>
                  <a:pt x="78612" y="609020"/>
                </a:lnTo>
                <a:lnTo>
                  <a:pt x="110057" y="644630"/>
                </a:lnTo>
                <a:lnTo>
                  <a:pt x="145668" y="676076"/>
                </a:lnTo>
                <a:lnTo>
                  <a:pt x="184033" y="702280"/>
                </a:lnTo>
                <a:lnTo>
                  <a:pt x="224654" y="723244"/>
                </a:lnTo>
                <a:lnTo>
                  <a:pt x="267027" y="738966"/>
                </a:lnTo>
                <a:lnTo>
                  <a:pt x="310653" y="749448"/>
                </a:lnTo>
                <a:lnTo>
                  <a:pt x="355030" y="754689"/>
                </a:lnTo>
                <a:lnTo>
                  <a:pt x="399658" y="754689"/>
                </a:lnTo>
                <a:lnTo>
                  <a:pt x="444035" y="749448"/>
                </a:lnTo>
                <a:lnTo>
                  <a:pt x="487661" y="738966"/>
                </a:lnTo>
                <a:lnTo>
                  <a:pt x="530035" y="723244"/>
                </a:lnTo>
                <a:lnTo>
                  <a:pt x="570655" y="702280"/>
                </a:lnTo>
                <a:lnTo>
                  <a:pt x="609020" y="676076"/>
                </a:lnTo>
                <a:lnTo>
                  <a:pt x="644631" y="644630"/>
                </a:lnTo>
                <a:lnTo>
                  <a:pt x="676076" y="609020"/>
                </a:lnTo>
                <a:lnTo>
                  <a:pt x="702281" y="570655"/>
                </a:lnTo>
                <a:lnTo>
                  <a:pt x="723244" y="530035"/>
                </a:lnTo>
                <a:lnTo>
                  <a:pt x="738967" y="487662"/>
                </a:lnTo>
                <a:lnTo>
                  <a:pt x="749449" y="444036"/>
                </a:lnTo>
                <a:lnTo>
                  <a:pt x="754689" y="399659"/>
                </a:lnTo>
                <a:lnTo>
                  <a:pt x="754689" y="355031"/>
                </a:lnTo>
                <a:lnTo>
                  <a:pt x="749449" y="310654"/>
                </a:lnTo>
                <a:lnTo>
                  <a:pt x="738967" y="267028"/>
                </a:lnTo>
                <a:lnTo>
                  <a:pt x="723244" y="224654"/>
                </a:lnTo>
                <a:lnTo>
                  <a:pt x="702281" y="184034"/>
                </a:lnTo>
                <a:lnTo>
                  <a:pt x="676076" y="145669"/>
                </a:lnTo>
                <a:lnTo>
                  <a:pt x="644631" y="110058"/>
                </a:lnTo>
                <a:lnTo>
                  <a:pt x="609020" y="78613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5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825675" y="1907925"/>
            <a:ext cx="533400" cy="3531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70485" algn="just">
              <a:lnSpc>
                <a:spcPct val="144300"/>
              </a:lnSpc>
            </a:pP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P </a:t>
            </a:r>
            <a:r>
              <a:rPr sz="4000" spc="-1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A </a:t>
            </a:r>
            <a:r>
              <a:rPr sz="4000" spc="-1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W  S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707316" y="2277212"/>
            <a:ext cx="7315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8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AI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24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89441" y="1508645"/>
            <a:ext cx="29660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LIFE-THREATENING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712427" y="1508645"/>
            <a:ext cx="40671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AFTER</a:t>
            </a:r>
            <a:r>
              <a:rPr sz="2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LIFE-THREATENING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34123" y="2093931"/>
            <a:ext cx="4436110" cy="3293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225"/>
              </a:lnSpc>
              <a:tabLst>
                <a:tab pos="782320" algn="l"/>
              </a:tabLst>
            </a:pPr>
            <a:r>
              <a:rPr sz="6000" baseline="-13888" dirty="0">
                <a:solidFill>
                  <a:srgbClr val="FFFFFF"/>
                </a:solidFill>
                <a:latin typeface="Arial Black"/>
                <a:cs typeface="Arial Black"/>
              </a:rPr>
              <a:t>M	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MASSIVE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BLEEDING</a:t>
            </a:r>
            <a:endParaRPr sz="2400">
              <a:latin typeface="Arial"/>
              <a:cs typeface="Arial"/>
            </a:endParaRPr>
          </a:p>
          <a:p>
            <a:pPr marL="2658745">
              <a:lnSpc>
                <a:spcPts val="1814"/>
              </a:lnSpc>
              <a:spcBef>
                <a:spcPts val="430"/>
              </a:spcBef>
            </a:pPr>
            <a:r>
              <a:rPr sz="1600" b="1" dirty="0">
                <a:solidFill>
                  <a:srgbClr val="F2F2F2"/>
                </a:solidFill>
                <a:latin typeface="Arial"/>
                <a:cs typeface="Arial"/>
              </a:rPr>
              <a:t>#1</a:t>
            </a:r>
            <a:r>
              <a:rPr sz="1600" b="1" spc="-3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2F2F2"/>
                </a:solidFill>
                <a:latin typeface="Arial"/>
                <a:cs typeface="Arial"/>
              </a:rPr>
              <a:t>Priority</a:t>
            </a:r>
            <a:endParaRPr sz="1600">
              <a:latin typeface="Arial"/>
              <a:cs typeface="Arial"/>
            </a:endParaRPr>
          </a:p>
          <a:p>
            <a:pPr marL="41910">
              <a:lnSpc>
                <a:spcPts val="4695"/>
              </a:lnSpc>
              <a:tabLst>
                <a:tab pos="833755" algn="l"/>
              </a:tabLst>
            </a:pPr>
            <a:r>
              <a:rPr sz="6000" baseline="-11111" dirty="0">
                <a:solidFill>
                  <a:srgbClr val="FFFFFF"/>
                </a:solidFill>
                <a:latin typeface="Arial Black"/>
                <a:cs typeface="Arial Black"/>
              </a:rPr>
              <a:t>A	</a:t>
            </a:r>
            <a:r>
              <a:rPr sz="2400" b="1" spc="-70" dirty="0">
                <a:solidFill>
                  <a:srgbClr val="FFFFFF"/>
                </a:solidFill>
                <a:latin typeface="Arial"/>
                <a:cs typeface="Arial"/>
              </a:rPr>
              <a:t>AIRWAY</a:t>
            </a:r>
            <a:endParaRPr sz="2400">
              <a:latin typeface="Arial"/>
              <a:cs typeface="Arial"/>
            </a:endParaRPr>
          </a:p>
          <a:p>
            <a:pPr marL="41910">
              <a:lnSpc>
                <a:spcPct val="100000"/>
              </a:lnSpc>
              <a:spcBef>
                <a:spcPts val="1800"/>
              </a:spcBef>
              <a:tabLst>
                <a:tab pos="782320" algn="l"/>
              </a:tabLst>
            </a:pPr>
            <a:r>
              <a:rPr sz="6000" baseline="-13194" dirty="0">
                <a:solidFill>
                  <a:srgbClr val="FFFFFF"/>
                </a:solidFill>
                <a:latin typeface="Arial Black"/>
                <a:cs typeface="Arial Black"/>
              </a:rPr>
              <a:t>R	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RESPIRATION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spc="-5" dirty="0">
                <a:solidFill>
                  <a:srgbClr val="FFFFFF"/>
                </a:solidFill>
                <a:latin typeface="Arial"/>
                <a:cs typeface="Arial"/>
              </a:rPr>
              <a:t>(Breathing)</a:t>
            </a:r>
            <a:endParaRPr sz="2400">
              <a:latin typeface="Arial"/>
              <a:cs typeface="Arial"/>
            </a:endParaRPr>
          </a:p>
          <a:p>
            <a:pPr marL="41910">
              <a:lnSpc>
                <a:spcPct val="100000"/>
              </a:lnSpc>
              <a:spcBef>
                <a:spcPts val="2145"/>
              </a:spcBef>
              <a:tabLst>
                <a:tab pos="790575" algn="l"/>
              </a:tabLst>
            </a:pPr>
            <a:r>
              <a:rPr sz="6000" baseline="-11111" dirty="0">
                <a:solidFill>
                  <a:srgbClr val="FFFFFF"/>
                </a:solidFill>
                <a:latin typeface="Arial Black"/>
                <a:cs typeface="Arial Black"/>
              </a:rPr>
              <a:t>C	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CIRCULATION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023585" y="1652907"/>
            <a:ext cx="0" cy="4770755"/>
          </a:xfrm>
          <a:custGeom>
            <a:avLst/>
            <a:gdLst/>
            <a:ahLst/>
            <a:cxnLst/>
            <a:rect l="l" t="t" r="r" b="b"/>
            <a:pathLst>
              <a:path h="4770755">
                <a:moveTo>
                  <a:pt x="0" y="0"/>
                </a:moveTo>
                <a:lnTo>
                  <a:pt x="0" y="4770285"/>
                </a:lnTo>
              </a:path>
            </a:pathLst>
          </a:custGeom>
          <a:ln w="38100">
            <a:solidFill>
              <a:srgbClr val="898989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98858" y="2046320"/>
            <a:ext cx="5445760" cy="3403600"/>
          </a:xfrm>
          <a:custGeom>
            <a:avLst/>
            <a:gdLst/>
            <a:ahLst/>
            <a:cxnLst/>
            <a:rect l="l" t="t" r="r" b="b"/>
            <a:pathLst>
              <a:path w="5445760" h="3403600">
                <a:moveTo>
                  <a:pt x="5445627" y="0"/>
                </a:moveTo>
                <a:lnTo>
                  <a:pt x="0" y="0"/>
                </a:lnTo>
                <a:lnTo>
                  <a:pt x="0" y="3403415"/>
                </a:lnTo>
                <a:lnTo>
                  <a:pt x="5445627" y="3403415"/>
                </a:lnTo>
                <a:lnTo>
                  <a:pt x="5445627" y="0"/>
                </a:lnTo>
                <a:close/>
              </a:path>
            </a:pathLst>
          </a:custGeom>
          <a:solidFill>
            <a:srgbClr val="2E3334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7707316" y="3982923"/>
            <a:ext cx="14141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WOUNDS</a:t>
            </a:r>
            <a:endParaRPr sz="24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351832" y="1487302"/>
            <a:ext cx="5445760" cy="4392295"/>
          </a:xfrm>
          <a:custGeom>
            <a:avLst/>
            <a:gdLst/>
            <a:ahLst/>
            <a:cxnLst/>
            <a:rect l="l" t="t" r="r" b="b"/>
            <a:pathLst>
              <a:path w="5445759" h="4392295">
                <a:moveTo>
                  <a:pt x="5445627" y="0"/>
                </a:moveTo>
                <a:lnTo>
                  <a:pt x="0" y="0"/>
                </a:lnTo>
                <a:lnTo>
                  <a:pt x="0" y="4392289"/>
                </a:lnTo>
                <a:lnTo>
                  <a:pt x="5445627" y="4392289"/>
                </a:lnTo>
                <a:lnTo>
                  <a:pt x="5445627" y="0"/>
                </a:lnTo>
                <a:close/>
              </a:path>
            </a:pathLst>
          </a:custGeom>
          <a:solidFill>
            <a:srgbClr val="2E3334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1746053" y="6560678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solidFill>
                  <a:srgbClr val="626667"/>
                </a:solidFill>
                <a:latin typeface="Arial MT"/>
                <a:cs typeface="Arial MT"/>
              </a:rPr>
              <a:t>4</a:t>
            </a:fld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256159" y="567215"/>
            <a:ext cx="57594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EYE</a:t>
            </a:r>
            <a:r>
              <a:rPr sz="36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INJURIES</a:t>
            </a:r>
            <a:r>
              <a:rPr sz="36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OVERVIEW</a:t>
            </a:r>
            <a:endParaRPr sz="36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935884" y="2250349"/>
            <a:ext cx="6320790" cy="3580765"/>
            <a:chOff x="2935884" y="2250349"/>
            <a:chExt cx="6320790" cy="3580765"/>
          </a:xfrm>
        </p:grpSpPr>
        <p:sp>
          <p:nvSpPr>
            <p:cNvPr id="6" name="object 6"/>
            <p:cNvSpPr/>
            <p:nvPr/>
          </p:nvSpPr>
          <p:spPr>
            <a:xfrm>
              <a:off x="2945409" y="2259874"/>
              <a:ext cx="6301740" cy="3561715"/>
            </a:xfrm>
            <a:custGeom>
              <a:avLst/>
              <a:gdLst/>
              <a:ahLst/>
              <a:cxnLst/>
              <a:rect l="l" t="t" r="r" b="b"/>
              <a:pathLst>
                <a:path w="6301740" h="3561715">
                  <a:moveTo>
                    <a:pt x="0" y="0"/>
                  </a:moveTo>
                  <a:lnTo>
                    <a:pt x="6301178" y="0"/>
                  </a:lnTo>
                  <a:lnTo>
                    <a:pt x="6301178" y="3561134"/>
                  </a:lnTo>
                  <a:lnTo>
                    <a:pt x="0" y="356113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8A8C8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500939" y="3445382"/>
              <a:ext cx="1190625" cy="1190625"/>
            </a:xfrm>
            <a:custGeom>
              <a:avLst/>
              <a:gdLst/>
              <a:ahLst/>
              <a:cxnLst/>
              <a:rect l="l" t="t" r="r" b="b"/>
              <a:pathLst>
                <a:path w="1190625" h="1190625">
                  <a:moveTo>
                    <a:pt x="595060" y="0"/>
                  </a:moveTo>
                  <a:lnTo>
                    <a:pt x="549409" y="1742"/>
                  </a:lnTo>
                  <a:lnTo>
                    <a:pt x="503975" y="6971"/>
                  </a:lnTo>
                  <a:lnTo>
                    <a:pt x="458974" y="15686"/>
                  </a:lnTo>
                  <a:lnTo>
                    <a:pt x="414623" y="27886"/>
                  </a:lnTo>
                  <a:lnTo>
                    <a:pt x="371138" y="43572"/>
                  </a:lnTo>
                  <a:lnTo>
                    <a:pt x="328736" y="62744"/>
                  </a:lnTo>
                  <a:lnTo>
                    <a:pt x="287634" y="85401"/>
                  </a:lnTo>
                  <a:lnTo>
                    <a:pt x="248047" y="111545"/>
                  </a:lnTo>
                  <a:lnTo>
                    <a:pt x="210193" y="141174"/>
                  </a:lnTo>
                  <a:lnTo>
                    <a:pt x="174289" y="174289"/>
                  </a:lnTo>
                  <a:lnTo>
                    <a:pt x="141174" y="210193"/>
                  </a:lnTo>
                  <a:lnTo>
                    <a:pt x="111545" y="248047"/>
                  </a:lnTo>
                  <a:lnTo>
                    <a:pt x="85401" y="287633"/>
                  </a:lnTo>
                  <a:lnTo>
                    <a:pt x="62744" y="328736"/>
                  </a:lnTo>
                  <a:lnTo>
                    <a:pt x="43572" y="371138"/>
                  </a:lnTo>
                  <a:lnTo>
                    <a:pt x="27886" y="414623"/>
                  </a:lnTo>
                  <a:lnTo>
                    <a:pt x="15686" y="458974"/>
                  </a:lnTo>
                  <a:lnTo>
                    <a:pt x="6971" y="503974"/>
                  </a:lnTo>
                  <a:lnTo>
                    <a:pt x="1742" y="549409"/>
                  </a:lnTo>
                  <a:lnTo>
                    <a:pt x="0" y="595059"/>
                  </a:lnTo>
                  <a:lnTo>
                    <a:pt x="1742" y="640710"/>
                  </a:lnTo>
                  <a:lnTo>
                    <a:pt x="6971" y="686144"/>
                  </a:lnTo>
                  <a:lnTo>
                    <a:pt x="15686" y="731145"/>
                  </a:lnTo>
                  <a:lnTo>
                    <a:pt x="27886" y="775496"/>
                  </a:lnTo>
                  <a:lnTo>
                    <a:pt x="43572" y="818981"/>
                  </a:lnTo>
                  <a:lnTo>
                    <a:pt x="62744" y="861383"/>
                  </a:lnTo>
                  <a:lnTo>
                    <a:pt x="85401" y="902485"/>
                  </a:lnTo>
                  <a:lnTo>
                    <a:pt x="111545" y="942072"/>
                  </a:lnTo>
                  <a:lnTo>
                    <a:pt x="141174" y="979926"/>
                  </a:lnTo>
                  <a:lnTo>
                    <a:pt x="174289" y="1015830"/>
                  </a:lnTo>
                  <a:lnTo>
                    <a:pt x="210193" y="1048945"/>
                  </a:lnTo>
                  <a:lnTo>
                    <a:pt x="248047" y="1078574"/>
                  </a:lnTo>
                  <a:lnTo>
                    <a:pt x="287634" y="1104718"/>
                  </a:lnTo>
                  <a:lnTo>
                    <a:pt x="328736" y="1127375"/>
                  </a:lnTo>
                  <a:lnTo>
                    <a:pt x="371138" y="1146547"/>
                  </a:lnTo>
                  <a:lnTo>
                    <a:pt x="414623" y="1162233"/>
                  </a:lnTo>
                  <a:lnTo>
                    <a:pt x="458974" y="1174434"/>
                  </a:lnTo>
                  <a:lnTo>
                    <a:pt x="503975" y="1183148"/>
                  </a:lnTo>
                  <a:lnTo>
                    <a:pt x="549409" y="1188377"/>
                  </a:lnTo>
                  <a:lnTo>
                    <a:pt x="595060" y="1190120"/>
                  </a:lnTo>
                  <a:lnTo>
                    <a:pt x="640710" y="1188377"/>
                  </a:lnTo>
                  <a:lnTo>
                    <a:pt x="686144" y="1183148"/>
                  </a:lnTo>
                  <a:lnTo>
                    <a:pt x="731145" y="1174434"/>
                  </a:lnTo>
                  <a:lnTo>
                    <a:pt x="775496" y="1162233"/>
                  </a:lnTo>
                  <a:lnTo>
                    <a:pt x="818981" y="1146547"/>
                  </a:lnTo>
                  <a:lnTo>
                    <a:pt x="861383" y="1127375"/>
                  </a:lnTo>
                  <a:lnTo>
                    <a:pt x="902486" y="1104718"/>
                  </a:lnTo>
                  <a:lnTo>
                    <a:pt x="942072" y="1078574"/>
                  </a:lnTo>
                  <a:lnTo>
                    <a:pt x="979926" y="1048945"/>
                  </a:lnTo>
                  <a:lnTo>
                    <a:pt x="1015830" y="1015830"/>
                  </a:lnTo>
                  <a:lnTo>
                    <a:pt x="1048945" y="979926"/>
                  </a:lnTo>
                  <a:lnTo>
                    <a:pt x="1078574" y="942072"/>
                  </a:lnTo>
                  <a:lnTo>
                    <a:pt x="1104718" y="902485"/>
                  </a:lnTo>
                  <a:lnTo>
                    <a:pt x="1127375" y="861383"/>
                  </a:lnTo>
                  <a:lnTo>
                    <a:pt x="1146547" y="818981"/>
                  </a:lnTo>
                  <a:lnTo>
                    <a:pt x="1162233" y="775496"/>
                  </a:lnTo>
                  <a:lnTo>
                    <a:pt x="1174434" y="731145"/>
                  </a:lnTo>
                  <a:lnTo>
                    <a:pt x="1183148" y="686144"/>
                  </a:lnTo>
                  <a:lnTo>
                    <a:pt x="1188377" y="640710"/>
                  </a:lnTo>
                  <a:lnTo>
                    <a:pt x="1190120" y="595059"/>
                  </a:lnTo>
                  <a:lnTo>
                    <a:pt x="1188377" y="549409"/>
                  </a:lnTo>
                  <a:lnTo>
                    <a:pt x="1183148" y="503974"/>
                  </a:lnTo>
                  <a:lnTo>
                    <a:pt x="1174434" y="458974"/>
                  </a:lnTo>
                  <a:lnTo>
                    <a:pt x="1162233" y="414623"/>
                  </a:lnTo>
                  <a:lnTo>
                    <a:pt x="1146547" y="371138"/>
                  </a:lnTo>
                  <a:lnTo>
                    <a:pt x="1127375" y="328736"/>
                  </a:lnTo>
                  <a:lnTo>
                    <a:pt x="1104718" y="287633"/>
                  </a:lnTo>
                  <a:lnTo>
                    <a:pt x="1078574" y="248047"/>
                  </a:lnTo>
                  <a:lnTo>
                    <a:pt x="1048945" y="210193"/>
                  </a:lnTo>
                  <a:lnTo>
                    <a:pt x="1015830" y="174289"/>
                  </a:lnTo>
                  <a:lnTo>
                    <a:pt x="979926" y="141174"/>
                  </a:lnTo>
                  <a:lnTo>
                    <a:pt x="942072" y="111545"/>
                  </a:lnTo>
                  <a:lnTo>
                    <a:pt x="902486" y="85401"/>
                  </a:lnTo>
                  <a:lnTo>
                    <a:pt x="861383" y="62744"/>
                  </a:lnTo>
                  <a:lnTo>
                    <a:pt x="818981" y="43572"/>
                  </a:lnTo>
                  <a:lnTo>
                    <a:pt x="775496" y="27886"/>
                  </a:lnTo>
                  <a:lnTo>
                    <a:pt x="731145" y="15686"/>
                  </a:lnTo>
                  <a:lnTo>
                    <a:pt x="686144" y="6971"/>
                  </a:lnTo>
                  <a:lnTo>
                    <a:pt x="640710" y="1742"/>
                  </a:lnTo>
                  <a:lnTo>
                    <a:pt x="595060" y="0"/>
                  </a:lnTo>
                  <a:close/>
                </a:path>
              </a:pathLst>
            </a:custGeom>
            <a:solidFill>
              <a:srgbClr val="6166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898122" y="3735993"/>
              <a:ext cx="525145" cy="608965"/>
            </a:xfrm>
            <a:custGeom>
              <a:avLst/>
              <a:gdLst/>
              <a:ahLst/>
              <a:cxnLst/>
              <a:rect l="l" t="t" r="r" b="b"/>
              <a:pathLst>
                <a:path w="525145" h="608964">
                  <a:moveTo>
                    <a:pt x="0" y="0"/>
                  </a:moveTo>
                  <a:lnTo>
                    <a:pt x="0" y="608897"/>
                  </a:lnTo>
                  <a:lnTo>
                    <a:pt x="524913" y="3044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1746053" y="6560678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solidFill>
                  <a:srgbClr val="626667"/>
                </a:solidFill>
                <a:latin typeface="Arial MT"/>
                <a:cs typeface="Arial MT"/>
              </a:rPr>
              <a:t>5</a:t>
            </a:fld>
            <a:endParaRPr sz="1200">
              <a:latin typeface="Arial MT"/>
              <a:cs typeface="Arial MT"/>
            </a:endParaRPr>
          </a:p>
        </p:txBody>
      </p:sp>
      <p:pic>
        <p:nvPicPr>
          <p:cNvPr id="11" name="14. Eye Injuries">
            <a:hlinkClick r:id="" action="ppaction://media"/>
            <a:extLst>
              <a:ext uri="{FF2B5EF4-FFF2-40B4-BE49-F238E27FC236}">
                <a16:creationId xmlns:a16="http://schemas.microsoft.com/office/drawing/2014/main" id="{82C6A6EE-F081-62CF-7D68-2453B2AAF1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6812" y="1644747"/>
            <a:ext cx="8518144" cy="4791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767171"/>
                </a:solidFill>
              </a:rPr>
              <a:t>Module</a:t>
            </a:r>
            <a:r>
              <a:rPr spc="-25" dirty="0">
                <a:solidFill>
                  <a:srgbClr val="767171"/>
                </a:solidFill>
              </a:rPr>
              <a:t> </a:t>
            </a:r>
            <a:r>
              <a:rPr dirty="0">
                <a:solidFill>
                  <a:srgbClr val="767171"/>
                </a:solidFill>
              </a:rPr>
              <a:t>14:</a:t>
            </a:r>
            <a:r>
              <a:rPr spc="-30" dirty="0">
                <a:solidFill>
                  <a:srgbClr val="767171"/>
                </a:solidFill>
              </a:rPr>
              <a:t> </a:t>
            </a:r>
            <a:r>
              <a:rPr dirty="0">
                <a:solidFill>
                  <a:srgbClr val="767171"/>
                </a:solidFill>
              </a:rPr>
              <a:t>Eye</a:t>
            </a:r>
            <a:r>
              <a:rPr spc="-20" dirty="0">
                <a:solidFill>
                  <a:srgbClr val="767171"/>
                </a:solidFill>
              </a:rPr>
              <a:t> </a:t>
            </a:r>
            <a:r>
              <a:rPr spc="-5" dirty="0">
                <a:solidFill>
                  <a:srgbClr val="767171"/>
                </a:solidFill>
              </a:rPr>
              <a:t>Injuries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087165" y="716991"/>
            <a:ext cx="6097270" cy="105600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 marR="5080" indent="1549400">
              <a:lnSpc>
                <a:spcPts val="3790"/>
              </a:lnSpc>
              <a:spcBef>
                <a:spcPts val="665"/>
              </a:spcBef>
            </a:pPr>
            <a:r>
              <a:rPr sz="3600" b="1" spc="-5" dirty="0">
                <a:latin typeface="Arial"/>
                <a:cs typeface="Arial"/>
              </a:rPr>
              <a:t>PREVENTION </a:t>
            </a:r>
            <a:r>
              <a:rPr sz="3600" b="1" dirty="0">
                <a:latin typeface="Arial"/>
                <a:cs typeface="Arial"/>
              </a:rPr>
              <a:t> </a:t>
            </a:r>
            <a:r>
              <a:rPr sz="3600" b="1" spc="-30" dirty="0">
                <a:solidFill>
                  <a:srgbClr val="921928"/>
                </a:solidFill>
                <a:latin typeface="Arial"/>
                <a:cs typeface="Arial"/>
              </a:rPr>
              <a:t>PENETRATING </a:t>
            </a:r>
            <a:r>
              <a:rPr sz="3600" b="1" dirty="0">
                <a:solidFill>
                  <a:srgbClr val="921928"/>
                </a:solidFill>
                <a:latin typeface="Arial"/>
                <a:cs typeface="Arial"/>
              </a:rPr>
              <a:t>EYE</a:t>
            </a:r>
            <a:r>
              <a:rPr sz="3600" b="1" spc="-2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25" dirty="0">
                <a:solidFill>
                  <a:srgbClr val="921928"/>
                </a:solidFill>
                <a:latin typeface="Arial"/>
                <a:cs typeface="Arial"/>
              </a:rPr>
              <a:t>INJURY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716744" y="5985252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90">
                <a:moveTo>
                  <a:pt x="359999" y="0"/>
                </a:moveTo>
                <a:lnTo>
                  <a:pt x="314035" y="2928"/>
                </a:lnTo>
                <a:lnTo>
                  <a:pt x="268676" y="11715"/>
                </a:lnTo>
                <a:lnTo>
                  <a:pt x="224531" y="26360"/>
                </a:lnTo>
                <a:lnTo>
                  <a:pt x="182206" y="46862"/>
                </a:lnTo>
                <a:lnTo>
                  <a:pt x="142307" y="73223"/>
                </a:lnTo>
                <a:lnTo>
                  <a:pt x="105441" y="105441"/>
                </a:lnTo>
                <a:lnTo>
                  <a:pt x="73223" y="142307"/>
                </a:lnTo>
                <a:lnTo>
                  <a:pt x="46863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59999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3" y="537793"/>
                </a:lnTo>
                <a:lnTo>
                  <a:pt x="73223" y="577692"/>
                </a:lnTo>
                <a:lnTo>
                  <a:pt x="105441" y="614558"/>
                </a:lnTo>
                <a:lnTo>
                  <a:pt x="142307" y="646776"/>
                </a:lnTo>
                <a:lnTo>
                  <a:pt x="182206" y="673137"/>
                </a:lnTo>
                <a:lnTo>
                  <a:pt x="224531" y="693639"/>
                </a:lnTo>
                <a:lnTo>
                  <a:pt x="268676" y="708284"/>
                </a:lnTo>
                <a:lnTo>
                  <a:pt x="314035" y="717071"/>
                </a:lnTo>
                <a:lnTo>
                  <a:pt x="359999" y="719999"/>
                </a:lnTo>
                <a:lnTo>
                  <a:pt x="405964" y="717071"/>
                </a:lnTo>
                <a:lnTo>
                  <a:pt x="451322" y="708284"/>
                </a:lnTo>
                <a:lnTo>
                  <a:pt x="495467" y="693639"/>
                </a:lnTo>
                <a:lnTo>
                  <a:pt x="537793" y="673137"/>
                </a:lnTo>
                <a:lnTo>
                  <a:pt x="577692" y="646776"/>
                </a:lnTo>
                <a:lnTo>
                  <a:pt x="614558" y="614558"/>
                </a:lnTo>
                <a:lnTo>
                  <a:pt x="646776" y="577692"/>
                </a:lnTo>
                <a:lnTo>
                  <a:pt x="673136" y="537793"/>
                </a:lnTo>
                <a:lnTo>
                  <a:pt x="693639" y="495468"/>
                </a:lnTo>
                <a:lnTo>
                  <a:pt x="708284" y="451323"/>
                </a:lnTo>
                <a:lnTo>
                  <a:pt x="717070" y="405964"/>
                </a:lnTo>
                <a:lnTo>
                  <a:pt x="719999" y="359999"/>
                </a:lnTo>
                <a:lnTo>
                  <a:pt x="717070" y="314035"/>
                </a:lnTo>
                <a:lnTo>
                  <a:pt x="708284" y="268676"/>
                </a:lnTo>
                <a:lnTo>
                  <a:pt x="693639" y="224531"/>
                </a:lnTo>
                <a:lnTo>
                  <a:pt x="673136" y="182206"/>
                </a:lnTo>
                <a:lnTo>
                  <a:pt x="646776" y="142307"/>
                </a:lnTo>
                <a:lnTo>
                  <a:pt x="614558" y="105441"/>
                </a:lnTo>
                <a:lnTo>
                  <a:pt x="577692" y="73223"/>
                </a:lnTo>
                <a:lnTo>
                  <a:pt x="537793" y="46862"/>
                </a:lnTo>
                <a:lnTo>
                  <a:pt x="495467" y="26360"/>
                </a:lnTo>
                <a:lnTo>
                  <a:pt x="451322" y="11715"/>
                </a:lnTo>
                <a:lnTo>
                  <a:pt x="405964" y="2928"/>
                </a:lnTo>
                <a:lnTo>
                  <a:pt x="359999" y="0"/>
                </a:lnTo>
                <a:close/>
              </a:path>
            </a:pathLst>
          </a:custGeom>
          <a:solidFill>
            <a:srgbClr val="76476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0792" y="3162928"/>
            <a:ext cx="4519371" cy="208552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431382" y="2169254"/>
            <a:ext cx="4218940" cy="9144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sz="2000" dirty="0">
                <a:latin typeface="Arial MT"/>
                <a:cs typeface="Arial MT"/>
              </a:rPr>
              <a:t>Using </a:t>
            </a:r>
            <a:r>
              <a:rPr sz="2000" spc="-5" dirty="0">
                <a:latin typeface="Arial MT"/>
                <a:cs typeface="Arial MT"/>
              </a:rPr>
              <a:t>tactical </a:t>
            </a:r>
            <a:r>
              <a:rPr sz="2000" dirty="0">
                <a:latin typeface="Arial MT"/>
                <a:cs typeface="Arial MT"/>
              </a:rPr>
              <a:t>eyewear in </a:t>
            </a:r>
            <a:r>
              <a:rPr sz="2000" spc="-5" dirty="0">
                <a:latin typeface="Arial MT"/>
                <a:cs typeface="Arial MT"/>
              </a:rPr>
              <a:t>the field </a:t>
            </a:r>
            <a:r>
              <a:rPr sz="2000" dirty="0">
                <a:latin typeface="Arial MT"/>
                <a:cs typeface="Arial MT"/>
              </a:rPr>
              <a:t>will </a:t>
            </a:r>
            <a:r>
              <a:rPr sz="2000" spc="-5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generally prevent </a:t>
            </a:r>
            <a:r>
              <a:rPr sz="2000" spc="-5" dirty="0">
                <a:latin typeface="Arial MT"/>
                <a:cs typeface="Arial MT"/>
              </a:rPr>
              <a:t>the </a:t>
            </a:r>
            <a:r>
              <a:rPr sz="2000" dirty="0">
                <a:latin typeface="Arial MT"/>
                <a:cs typeface="Arial MT"/>
              </a:rPr>
              <a:t>eye injury </a:t>
            </a:r>
            <a:r>
              <a:rPr sz="2000" spc="-5" dirty="0">
                <a:latin typeface="Arial MT"/>
                <a:cs typeface="Arial MT"/>
              </a:rPr>
              <a:t>from </a:t>
            </a:r>
            <a:r>
              <a:rPr sz="2000" dirty="0">
                <a:latin typeface="Arial MT"/>
                <a:cs typeface="Arial MT"/>
              </a:rPr>
              <a:t> happening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-5" dirty="0">
                <a:latin typeface="Arial MT"/>
                <a:cs typeface="Arial MT"/>
              </a:rPr>
              <a:t> the first </a:t>
            </a:r>
            <a:r>
              <a:rPr sz="2000" dirty="0">
                <a:latin typeface="Arial MT"/>
                <a:cs typeface="Arial MT"/>
              </a:rPr>
              <a:t>place!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935877" y="2160270"/>
            <a:ext cx="5704840" cy="3169285"/>
            <a:chOff x="5935877" y="2160270"/>
            <a:chExt cx="5704840" cy="316928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35877" y="2160270"/>
              <a:ext cx="3169249" cy="316924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70033" y="2160270"/>
              <a:ext cx="3170566" cy="3169249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6894776" y="6045215"/>
            <a:ext cx="36449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24958" y="6058983"/>
            <a:ext cx="1764664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M</a:t>
            </a:r>
            <a:r>
              <a:rPr sz="3200" spc="-3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A</a:t>
            </a:r>
            <a:r>
              <a:rPr sz="3200" spc="-30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R</a:t>
            </a:r>
            <a:r>
              <a:rPr sz="3200" spc="-3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C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746053" y="6560678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6</a:t>
            </a:fld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71788" y="284892"/>
            <a:ext cx="28486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14:</a:t>
            </a:r>
            <a:r>
              <a:rPr sz="2000" b="1" spc="-3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Eye</a:t>
            </a:r>
            <a:r>
              <a:rPr sz="2000" b="1" spc="-2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Injuries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22899" y="726071"/>
            <a:ext cx="3425825" cy="59690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 marR="5080" indent="339090">
              <a:lnSpc>
                <a:spcPts val="2080"/>
              </a:lnSpc>
              <a:spcBef>
                <a:spcPts val="450"/>
              </a:spcBef>
            </a:pPr>
            <a:r>
              <a:rPr spc="10" dirty="0">
                <a:solidFill>
                  <a:srgbClr val="000000"/>
                </a:solidFill>
              </a:rPr>
              <a:t>WHEN </a:t>
            </a:r>
            <a:r>
              <a:rPr spc="-10" dirty="0">
                <a:solidFill>
                  <a:srgbClr val="000000"/>
                </a:solidFill>
              </a:rPr>
              <a:t>TO </a:t>
            </a:r>
            <a:r>
              <a:rPr spc="10" dirty="0">
                <a:solidFill>
                  <a:srgbClr val="000000"/>
                </a:solidFill>
              </a:rPr>
              <a:t>SUSPECT A </a:t>
            </a:r>
            <a:r>
              <a:rPr spc="15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921928"/>
                </a:solidFill>
              </a:rPr>
              <a:t>PENETRATING</a:t>
            </a:r>
            <a:r>
              <a:rPr spc="-45" dirty="0">
                <a:solidFill>
                  <a:srgbClr val="921928"/>
                </a:solidFill>
              </a:rPr>
              <a:t> </a:t>
            </a:r>
            <a:r>
              <a:rPr spc="10" dirty="0">
                <a:solidFill>
                  <a:srgbClr val="921928"/>
                </a:solidFill>
              </a:rPr>
              <a:t>EYE</a:t>
            </a:r>
            <a:r>
              <a:rPr spc="-40" dirty="0">
                <a:solidFill>
                  <a:srgbClr val="921928"/>
                </a:solidFill>
              </a:rPr>
              <a:t> </a:t>
            </a:r>
            <a:r>
              <a:rPr spc="-5" dirty="0">
                <a:solidFill>
                  <a:srgbClr val="921928"/>
                </a:solidFill>
              </a:rPr>
              <a:t>INJURY</a:t>
            </a:r>
          </a:p>
        </p:txBody>
      </p:sp>
      <p:sp>
        <p:nvSpPr>
          <p:cNvPr id="5" name="object 5"/>
          <p:cNvSpPr/>
          <p:nvPr/>
        </p:nvSpPr>
        <p:spPr>
          <a:xfrm>
            <a:off x="6716744" y="5985252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90">
                <a:moveTo>
                  <a:pt x="359999" y="0"/>
                </a:moveTo>
                <a:lnTo>
                  <a:pt x="314035" y="2928"/>
                </a:lnTo>
                <a:lnTo>
                  <a:pt x="268676" y="11715"/>
                </a:lnTo>
                <a:lnTo>
                  <a:pt x="224531" y="26360"/>
                </a:lnTo>
                <a:lnTo>
                  <a:pt x="182206" y="46862"/>
                </a:lnTo>
                <a:lnTo>
                  <a:pt x="142307" y="73223"/>
                </a:lnTo>
                <a:lnTo>
                  <a:pt x="105441" y="105441"/>
                </a:lnTo>
                <a:lnTo>
                  <a:pt x="73223" y="142307"/>
                </a:lnTo>
                <a:lnTo>
                  <a:pt x="46863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59999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3" y="537793"/>
                </a:lnTo>
                <a:lnTo>
                  <a:pt x="73223" y="577692"/>
                </a:lnTo>
                <a:lnTo>
                  <a:pt x="105441" y="614558"/>
                </a:lnTo>
                <a:lnTo>
                  <a:pt x="142307" y="646776"/>
                </a:lnTo>
                <a:lnTo>
                  <a:pt x="182206" y="673137"/>
                </a:lnTo>
                <a:lnTo>
                  <a:pt x="224531" y="693639"/>
                </a:lnTo>
                <a:lnTo>
                  <a:pt x="268676" y="708284"/>
                </a:lnTo>
                <a:lnTo>
                  <a:pt x="314035" y="717071"/>
                </a:lnTo>
                <a:lnTo>
                  <a:pt x="359999" y="719999"/>
                </a:lnTo>
                <a:lnTo>
                  <a:pt x="405964" y="717071"/>
                </a:lnTo>
                <a:lnTo>
                  <a:pt x="451322" y="708284"/>
                </a:lnTo>
                <a:lnTo>
                  <a:pt x="495467" y="693639"/>
                </a:lnTo>
                <a:lnTo>
                  <a:pt x="537793" y="673137"/>
                </a:lnTo>
                <a:lnTo>
                  <a:pt x="577692" y="646776"/>
                </a:lnTo>
                <a:lnTo>
                  <a:pt x="614558" y="614558"/>
                </a:lnTo>
                <a:lnTo>
                  <a:pt x="646776" y="577692"/>
                </a:lnTo>
                <a:lnTo>
                  <a:pt x="673136" y="537793"/>
                </a:lnTo>
                <a:lnTo>
                  <a:pt x="693639" y="495468"/>
                </a:lnTo>
                <a:lnTo>
                  <a:pt x="708284" y="451323"/>
                </a:lnTo>
                <a:lnTo>
                  <a:pt x="717070" y="405964"/>
                </a:lnTo>
                <a:lnTo>
                  <a:pt x="719999" y="359999"/>
                </a:lnTo>
                <a:lnTo>
                  <a:pt x="717070" y="314035"/>
                </a:lnTo>
                <a:lnTo>
                  <a:pt x="708284" y="268676"/>
                </a:lnTo>
                <a:lnTo>
                  <a:pt x="693639" y="224531"/>
                </a:lnTo>
                <a:lnTo>
                  <a:pt x="673136" y="182206"/>
                </a:lnTo>
                <a:lnTo>
                  <a:pt x="646776" y="142307"/>
                </a:lnTo>
                <a:lnTo>
                  <a:pt x="614558" y="105441"/>
                </a:lnTo>
                <a:lnTo>
                  <a:pt x="577692" y="73223"/>
                </a:lnTo>
                <a:lnTo>
                  <a:pt x="537793" y="46862"/>
                </a:lnTo>
                <a:lnTo>
                  <a:pt x="495467" y="26360"/>
                </a:lnTo>
                <a:lnTo>
                  <a:pt x="451322" y="11715"/>
                </a:lnTo>
                <a:lnTo>
                  <a:pt x="405964" y="2928"/>
                </a:lnTo>
                <a:lnTo>
                  <a:pt x="359999" y="0"/>
                </a:lnTo>
                <a:close/>
              </a:path>
            </a:pathLst>
          </a:custGeom>
          <a:solidFill>
            <a:srgbClr val="7647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2624" y="2093688"/>
            <a:ext cx="363855" cy="363220"/>
          </a:xfrm>
          <a:custGeom>
            <a:avLst/>
            <a:gdLst/>
            <a:ahLst/>
            <a:cxnLst/>
            <a:rect l="l" t="t" r="r" b="b"/>
            <a:pathLst>
              <a:path w="363855" h="363219">
                <a:moveTo>
                  <a:pt x="181680" y="0"/>
                </a:moveTo>
                <a:lnTo>
                  <a:pt x="135592" y="5903"/>
                </a:lnTo>
                <a:lnTo>
                  <a:pt x="91953" y="23613"/>
                </a:lnTo>
                <a:lnTo>
                  <a:pt x="53212" y="53129"/>
                </a:lnTo>
                <a:lnTo>
                  <a:pt x="23650" y="91809"/>
                </a:lnTo>
                <a:lnTo>
                  <a:pt x="5912" y="135379"/>
                </a:lnTo>
                <a:lnTo>
                  <a:pt x="0" y="181395"/>
                </a:lnTo>
                <a:lnTo>
                  <a:pt x="5912" y="227411"/>
                </a:lnTo>
                <a:lnTo>
                  <a:pt x="23650" y="270981"/>
                </a:lnTo>
                <a:lnTo>
                  <a:pt x="53212" y="309661"/>
                </a:lnTo>
                <a:lnTo>
                  <a:pt x="91953" y="339178"/>
                </a:lnTo>
                <a:lnTo>
                  <a:pt x="135592" y="356888"/>
                </a:lnTo>
                <a:lnTo>
                  <a:pt x="181680" y="362791"/>
                </a:lnTo>
                <a:lnTo>
                  <a:pt x="227767" y="356888"/>
                </a:lnTo>
                <a:lnTo>
                  <a:pt x="271406" y="339178"/>
                </a:lnTo>
                <a:lnTo>
                  <a:pt x="310147" y="309661"/>
                </a:lnTo>
                <a:lnTo>
                  <a:pt x="339709" y="270981"/>
                </a:lnTo>
                <a:lnTo>
                  <a:pt x="357447" y="227411"/>
                </a:lnTo>
                <a:lnTo>
                  <a:pt x="363360" y="181395"/>
                </a:lnTo>
                <a:lnTo>
                  <a:pt x="357447" y="135379"/>
                </a:lnTo>
                <a:lnTo>
                  <a:pt x="339709" y="91809"/>
                </a:lnTo>
                <a:lnTo>
                  <a:pt x="310147" y="53129"/>
                </a:lnTo>
                <a:lnTo>
                  <a:pt x="271406" y="23613"/>
                </a:lnTo>
                <a:lnTo>
                  <a:pt x="227767" y="5903"/>
                </a:lnTo>
                <a:lnTo>
                  <a:pt x="181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20973" y="2096453"/>
            <a:ext cx="167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2624" y="2856335"/>
            <a:ext cx="363855" cy="363220"/>
          </a:xfrm>
          <a:custGeom>
            <a:avLst/>
            <a:gdLst/>
            <a:ahLst/>
            <a:cxnLst/>
            <a:rect l="l" t="t" r="r" b="b"/>
            <a:pathLst>
              <a:path w="363855" h="363219">
                <a:moveTo>
                  <a:pt x="181680" y="0"/>
                </a:moveTo>
                <a:lnTo>
                  <a:pt x="135592" y="5903"/>
                </a:lnTo>
                <a:lnTo>
                  <a:pt x="91953" y="23613"/>
                </a:lnTo>
                <a:lnTo>
                  <a:pt x="53212" y="53129"/>
                </a:lnTo>
                <a:lnTo>
                  <a:pt x="23650" y="91809"/>
                </a:lnTo>
                <a:lnTo>
                  <a:pt x="5912" y="135379"/>
                </a:lnTo>
                <a:lnTo>
                  <a:pt x="0" y="181395"/>
                </a:lnTo>
                <a:lnTo>
                  <a:pt x="5912" y="227411"/>
                </a:lnTo>
                <a:lnTo>
                  <a:pt x="23650" y="270981"/>
                </a:lnTo>
                <a:lnTo>
                  <a:pt x="53212" y="309661"/>
                </a:lnTo>
                <a:lnTo>
                  <a:pt x="91953" y="339178"/>
                </a:lnTo>
                <a:lnTo>
                  <a:pt x="135592" y="356888"/>
                </a:lnTo>
                <a:lnTo>
                  <a:pt x="181680" y="362792"/>
                </a:lnTo>
                <a:lnTo>
                  <a:pt x="227767" y="356888"/>
                </a:lnTo>
                <a:lnTo>
                  <a:pt x="271406" y="339178"/>
                </a:lnTo>
                <a:lnTo>
                  <a:pt x="310147" y="309661"/>
                </a:lnTo>
                <a:lnTo>
                  <a:pt x="339709" y="270981"/>
                </a:lnTo>
                <a:lnTo>
                  <a:pt x="357447" y="227411"/>
                </a:lnTo>
                <a:lnTo>
                  <a:pt x="363360" y="181395"/>
                </a:lnTo>
                <a:lnTo>
                  <a:pt x="357447" y="135379"/>
                </a:lnTo>
                <a:lnTo>
                  <a:pt x="339709" y="91809"/>
                </a:lnTo>
                <a:lnTo>
                  <a:pt x="310147" y="53129"/>
                </a:lnTo>
                <a:lnTo>
                  <a:pt x="271406" y="23613"/>
                </a:lnTo>
                <a:lnTo>
                  <a:pt x="227767" y="5903"/>
                </a:lnTo>
                <a:lnTo>
                  <a:pt x="181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20973" y="2859100"/>
            <a:ext cx="167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22624" y="3639805"/>
            <a:ext cx="363855" cy="363220"/>
          </a:xfrm>
          <a:custGeom>
            <a:avLst/>
            <a:gdLst/>
            <a:ahLst/>
            <a:cxnLst/>
            <a:rect l="l" t="t" r="r" b="b"/>
            <a:pathLst>
              <a:path w="363855" h="363220">
                <a:moveTo>
                  <a:pt x="181680" y="0"/>
                </a:moveTo>
                <a:lnTo>
                  <a:pt x="135592" y="5903"/>
                </a:lnTo>
                <a:lnTo>
                  <a:pt x="91953" y="23613"/>
                </a:lnTo>
                <a:lnTo>
                  <a:pt x="53212" y="53129"/>
                </a:lnTo>
                <a:lnTo>
                  <a:pt x="23650" y="91809"/>
                </a:lnTo>
                <a:lnTo>
                  <a:pt x="5912" y="135380"/>
                </a:lnTo>
                <a:lnTo>
                  <a:pt x="0" y="181396"/>
                </a:lnTo>
                <a:lnTo>
                  <a:pt x="5912" y="227412"/>
                </a:lnTo>
                <a:lnTo>
                  <a:pt x="23650" y="270982"/>
                </a:lnTo>
                <a:lnTo>
                  <a:pt x="53212" y="309663"/>
                </a:lnTo>
                <a:lnTo>
                  <a:pt x="91953" y="339179"/>
                </a:lnTo>
                <a:lnTo>
                  <a:pt x="135592" y="356889"/>
                </a:lnTo>
                <a:lnTo>
                  <a:pt x="181680" y="362792"/>
                </a:lnTo>
                <a:lnTo>
                  <a:pt x="227767" y="356889"/>
                </a:lnTo>
                <a:lnTo>
                  <a:pt x="271406" y="339179"/>
                </a:lnTo>
                <a:lnTo>
                  <a:pt x="310147" y="309663"/>
                </a:lnTo>
                <a:lnTo>
                  <a:pt x="339709" y="270982"/>
                </a:lnTo>
                <a:lnTo>
                  <a:pt x="357447" y="227412"/>
                </a:lnTo>
                <a:lnTo>
                  <a:pt x="363360" y="181396"/>
                </a:lnTo>
                <a:lnTo>
                  <a:pt x="357447" y="135380"/>
                </a:lnTo>
                <a:lnTo>
                  <a:pt x="339709" y="91809"/>
                </a:lnTo>
                <a:lnTo>
                  <a:pt x="310147" y="53129"/>
                </a:lnTo>
                <a:lnTo>
                  <a:pt x="271406" y="23613"/>
                </a:lnTo>
                <a:lnTo>
                  <a:pt x="227767" y="5903"/>
                </a:lnTo>
                <a:lnTo>
                  <a:pt x="181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17185" y="4082963"/>
            <a:ext cx="368935" cy="368300"/>
          </a:xfrm>
          <a:custGeom>
            <a:avLst/>
            <a:gdLst/>
            <a:ahLst/>
            <a:cxnLst/>
            <a:rect l="l" t="t" r="r" b="b"/>
            <a:pathLst>
              <a:path w="368934" h="368300">
                <a:moveTo>
                  <a:pt x="184399" y="0"/>
                </a:moveTo>
                <a:lnTo>
                  <a:pt x="137622" y="5991"/>
                </a:lnTo>
                <a:lnTo>
                  <a:pt x="93330" y="23966"/>
                </a:lnTo>
                <a:lnTo>
                  <a:pt x="54009" y="53924"/>
                </a:lnTo>
                <a:lnTo>
                  <a:pt x="24004" y="93184"/>
                </a:lnTo>
                <a:lnTo>
                  <a:pt x="6001" y="137407"/>
                </a:lnTo>
                <a:lnTo>
                  <a:pt x="0" y="184112"/>
                </a:lnTo>
                <a:lnTo>
                  <a:pt x="6001" y="230817"/>
                </a:lnTo>
                <a:lnTo>
                  <a:pt x="24004" y="275039"/>
                </a:lnTo>
                <a:lnTo>
                  <a:pt x="54009" y="314298"/>
                </a:lnTo>
                <a:lnTo>
                  <a:pt x="93330" y="344257"/>
                </a:lnTo>
                <a:lnTo>
                  <a:pt x="137622" y="362232"/>
                </a:lnTo>
                <a:lnTo>
                  <a:pt x="184399" y="368223"/>
                </a:lnTo>
                <a:lnTo>
                  <a:pt x="231177" y="362232"/>
                </a:lnTo>
                <a:lnTo>
                  <a:pt x="275469" y="344257"/>
                </a:lnTo>
                <a:lnTo>
                  <a:pt x="314790" y="314298"/>
                </a:lnTo>
                <a:lnTo>
                  <a:pt x="344795" y="275039"/>
                </a:lnTo>
                <a:lnTo>
                  <a:pt x="362798" y="230817"/>
                </a:lnTo>
                <a:lnTo>
                  <a:pt x="368799" y="184112"/>
                </a:lnTo>
                <a:lnTo>
                  <a:pt x="362798" y="137407"/>
                </a:lnTo>
                <a:lnTo>
                  <a:pt x="344795" y="93184"/>
                </a:lnTo>
                <a:lnTo>
                  <a:pt x="314790" y="53924"/>
                </a:lnTo>
                <a:lnTo>
                  <a:pt x="275469" y="23966"/>
                </a:lnTo>
                <a:lnTo>
                  <a:pt x="231177" y="5991"/>
                </a:lnTo>
                <a:lnTo>
                  <a:pt x="1843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17185" y="4531551"/>
            <a:ext cx="368935" cy="368300"/>
          </a:xfrm>
          <a:custGeom>
            <a:avLst/>
            <a:gdLst/>
            <a:ahLst/>
            <a:cxnLst/>
            <a:rect l="l" t="t" r="r" b="b"/>
            <a:pathLst>
              <a:path w="368934" h="368300">
                <a:moveTo>
                  <a:pt x="184399" y="0"/>
                </a:moveTo>
                <a:lnTo>
                  <a:pt x="137622" y="5991"/>
                </a:lnTo>
                <a:lnTo>
                  <a:pt x="93330" y="23966"/>
                </a:lnTo>
                <a:lnTo>
                  <a:pt x="54009" y="53924"/>
                </a:lnTo>
                <a:lnTo>
                  <a:pt x="24004" y="93183"/>
                </a:lnTo>
                <a:lnTo>
                  <a:pt x="6001" y="137406"/>
                </a:lnTo>
                <a:lnTo>
                  <a:pt x="0" y="184111"/>
                </a:lnTo>
                <a:lnTo>
                  <a:pt x="6001" y="230816"/>
                </a:lnTo>
                <a:lnTo>
                  <a:pt x="24004" y="275039"/>
                </a:lnTo>
                <a:lnTo>
                  <a:pt x="54009" y="314298"/>
                </a:lnTo>
                <a:lnTo>
                  <a:pt x="93330" y="344257"/>
                </a:lnTo>
                <a:lnTo>
                  <a:pt x="137622" y="362232"/>
                </a:lnTo>
                <a:lnTo>
                  <a:pt x="184399" y="368223"/>
                </a:lnTo>
                <a:lnTo>
                  <a:pt x="231177" y="362232"/>
                </a:lnTo>
                <a:lnTo>
                  <a:pt x="275469" y="344257"/>
                </a:lnTo>
                <a:lnTo>
                  <a:pt x="314790" y="314298"/>
                </a:lnTo>
                <a:lnTo>
                  <a:pt x="344795" y="275039"/>
                </a:lnTo>
                <a:lnTo>
                  <a:pt x="362798" y="230816"/>
                </a:lnTo>
                <a:lnTo>
                  <a:pt x="368799" y="184111"/>
                </a:lnTo>
                <a:lnTo>
                  <a:pt x="362798" y="137406"/>
                </a:lnTo>
                <a:lnTo>
                  <a:pt x="344795" y="93183"/>
                </a:lnTo>
                <a:lnTo>
                  <a:pt x="314790" y="53924"/>
                </a:lnTo>
                <a:lnTo>
                  <a:pt x="275469" y="23966"/>
                </a:lnTo>
                <a:lnTo>
                  <a:pt x="231177" y="5991"/>
                </a:lnTo>
                <a:lnTo>
                  <a:pt x="1843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7185" y="4980139"/>
            <a:ext cx="368935" cy="368300"/>
          </a:xfrm>
          <a:custGeom>
            <a:avLst/>
            <a:gdLst/>
            <a:ahLst/>
            <a:cxnLst/>
            <a:rect l="l" t="t" r="r" b="b"/>
            <a:pathLst>
              <a:path w="368934" h="368300">
                <a:moveTo>
                  <a:pt x="184399" y="0"/>
                </a:moveTo>
                <a:lnTo>
                  <a:pt x="137622" y="5991"/>
                </a:lnTo>
                <a:lnTo>
                  <a:pt x="93330" y="23967"/>
                </a:lnTo>
                <a:lnTo>
                  <a:pt x="54009" y="53925"/>
                </a:lnTo>
                <a:lnTo>
                  <a:pt x="24004" y="93184"/>
                </a:lnTo>
                <a:lnTo>
                  <a:pt x="6001" y="137407"/>
                </a:lnTo>
                <a:lnTo>
                  <a:pt x="0" y="184112"/>
                </a:lnTo>
                <a:lnTo>
                  <a:pt x="6001" y="230817"/>
                </a:lnTo>
                <a:lnTo>
                  <a:pt x="24004" y="275040"/>
                </a:lnTo>
                <a:lnTo>
                  <a:pt x="54009" y="314299"/>
                </a:lnTo>
                <a:lnTo>
                  <a:pt x="93330" y="344258"/>
                </a:lnTo>
                <a:lnTo>
                  <a:pt x="137622" y="362233"/>
                </a:lnTo>
                <a:lnTo>
                  <a:pt x="184399" y="368224"/>
                </a:lnTo>
                <a:lnTo>
                  <a:pt x="231177" y="362233"/>
                </a:lnTo>
                <a:lnTo>
                  <a:pt x="275469" y="344258"/>
                </a:lnTo>
                <a:lnTo>
                  <a:pt x="314790" y="314299"/>
                </a:lnTo>
                <a:lnTo>
                  <a:pt x="344795" y="275040"/>
                </a:lnTo>
                <a:lnTo>
                  <a:pt x="362798" y="230817"/>
                </a:lnTo>
                <a:lnTo>
                  <a:pt x="368799" y="184112"/>
                </a:lnTo>
                <a:lnTo>
                  <a:pt x="362798" y="137407"/>
                </a:lnTo>
                <a:lnTo>
                  <a:pt x="344795" y="93184"/>
                </a:lnTo>
                <a:lnTo>
                  <a:pt x="314790" y="53925"/>
                </a:lnTo>
                <a:lnTo>
                  <a:pt x="275469" y="23967"/>
                </a:lnTo>
                <a:lnTo>
                  <a:pt x="231177" y="5991"/>
                </a:lnTo>
                <a:lnTo>
                  <a:pt x="1843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7185" y="5428727"/>
            <a:ext cx="368935" cy="368300"/>
          </a:xfrm>
          <a:custGeom>
            <a:avLst/>
            <a:gdLst/>
            <a:ahLst/>
            <a:cxnLst/>
            <a:rect l="l" t="t" r="r" b="b"/>
            <a:pathLst>
              <a:path w="368934" h="368300">
                <a:moveTo>
                  <a:pt x="184399" y="0"/>
                </a:moveTo>
                <a:lnTo>
                  <a:pt x="137622" y="5991"/>
                </a:lnTo>
                <a:lnTo>
                  <a:pt x="93330" y="23967"/>
                </a:lnTo>
                <a:lnTo>
                  <a:pt x="54009" y="53925"/>
                </a:lnTo>
                <a:lnTo>
                  <a:pt x="24004" y="93184"/>
                </a:lnTo>
                <a:lnTo>
                  <a:pt x="6001" y="137407"/>
                </a:lnTo>
                <a:lnTo>
                  <a:pt x="0" y="184112"/>
                </a:lnTo>
                <a:lnTo>
                  <a:pt x="6001" y="230816"/>
                </a:lnTo>
                <a:lnTo>
                  <a:pt x="24004" y="275039"/>
                </a:lnTo>
                <a:lnTo>
                  <a:pt x="54009" y="314298"/>
                </a:lnTo>
                <a:lnTo>
                  <a:pt x="93330" y="344257"/>
                </a:lnTo>
                <a:lnTo>
                  <a:pt x="137622" y="362232"/>
                </a:lnTo>
                <a:lnTo>
                  <a:pt x="184399" y="368224"/>
                </a:lnTo>
                <a:lnTo>
                  <a:pt x="231177" y="362232"/>
                </a:lnTo>
                <a:lnTo>
                  <a:pt x="275469" y="344257"/>
                </a:lnTo>
                <a:lnTo>
                  <a:pt x="314790" y="314298"/>
                </a:lnTo>
                <a:lnTo>
                  <a:pt x="344795" y="275039"/>
                </a:lnTo>
                <a:lnTo>
                  <a:pt x="362798" y="230816"/>
                </a:lnTo>
                <a:lnTo>
                  <a:pt x="368799" y="184112"/>
                </a:lnTo>
                <a:lnTo>
                  <a:pt x="362798" y="137407"/>
                </a:lnTo>
                <a:lnTo>
                  <a:pt x="344795" y="93184"/>
                </a:lnTo>
                <a:lnTo>
                  <a:pt x="314790" y="53925"/>
                </a:lnTo>
                <a:lnTo>
                  <a:pt x="275469" y="23967"/>
                </a:lnTo>
                <a:lnTo>
                  <a:pt x="231177" y="5991"/>
                </a:lnTo>
                <a:lnTo>
                  <a:pt x="1843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18253" y="3501497"/>
            <a:ext cx="169545" cy="2263140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21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1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3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3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3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37199" y="2065590"/>
            <a:ext cx="6503670" cy="35814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243840">
              <a:lnSpc>
                <a:spcPts val="2300"/>
              </a:lnSpc>
              <a:spcBef>
                <a:spcPts val="260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Bleeding </a:t>
            </a:r>
            <a:r>
              <a:rPr sz="2000" b="1" dirty="0">
                <a:latin typeface="Arial"/>
                <a:cs typeface="Arial"/>
              </a:rPr>
              <a:t>surrounding </a:t>
            </a:r>
            <a:r>
              <a:rPr sz="2000" spc="-5" dirty="0">
                <a:latin typeface="Arial MT"/>
                <a:cs typeface="Arial MT"/>
              </a:rPr>
              <a:t>the </a:t>
            </a:r>
            <a:r>
              <a:rPr sz="2000" dirty="0">
                <a:latin typeface="Arial MT"/>
                <a:cs typeface="Arial MT"/>
              </a:rPr>
              <a:t>eye, </a:t>
            </a:r>
            <a:r>
              <a:rPr sz="2000" b="1" spc="-5" dirty="0">
                <a:latin typeface="Arial"/>
                <a:cs typeface="Arial"/>
              </a:rPr>
              <a:t>inside </a:t>
            </a:r>
            <a:r>
              <a:rPr sz="2000" dirty="0">
                <a:latin typeface="Arial MT"/>
                <a:cs typeface="Arial MT"/>
              </a:rPr>
              <a:t>the </a:t>
            </a:r>
            <a:r>
              <a:rPr sz="2000" spc="-5" dirty="0">
                <a:latin typeface="Arial MT"/>
                <a:cs typeface="Arial MT"/>
              </a:rPr>
              <a:t>globe of </a:t>
            </a:r>
            <a:r>
              <a:rPr sz="2000" dirty="0">
                <a:latin typeface="Arial MT"/>
                <a:cs typeface="Arial MT"/>
              </a:rPr>
              <a:t>the </a:t>
            </a:r>
            <a:r>
              <a:rPr sz="2000" spc="-5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eye,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or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coming from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dirty="0">
                <a:latin typeface="Arial MT"/>
                <a:cs typeface="Arial MT"/>
              </a:rPr>
              <a:t> globe of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dirty="0">
                <a:latin typeface="Arial MT"/>
                <a:cs typeface="Arial MT"/>
              </a:rPr>
              <a:t> eye</a:t>
            </a:r>
            <a:endParaRPr sz="2000">
              <a:latin typeface="Arial MT"/>
              <a:cs typeface="Arial MT"/>
            </a:endParaRPr>
          </a:p>
          <a:p>
            <a:pPr marL="12700" marR="5080">
              <a:lnSpc>
                <a:spcPts val="2300"/>
              </a:lnSpc>
              <a:spcBef>
                <a:spcPts val="1200"/>
              </a:spcBef>
            </a:pP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Obvious penetration </a:t>
            </a:r>
            <a:r>
              <a:rPr sz="2000" spc="-5" dirty="0">
                <a:latin typeface="Arial MT"/>
                <a:cs typeface="Arial MT"/>
              </a:rPr>
              <a:t>of </a:t>
            </a:r>
            <a:r>
              <a:rPr sz="2000" b="1" dirty="0">
                <a:latin typeface="Arial"/>
                <a:cs typeface="Arial"/>
              </a:rPr>
              <a:t>shrapnel </a:t>
            </a:r>
            <a:r>
              <a:rPr sz="2000" dirty="0">
                <a:latin typeface="Arial MT"/>
                <a:cs typeface="Arial MT"/>
              </a:rPr>
              <a:t>or </a:t>
            </a:r>
            <a:r>
              <a:rPr sz="2000" b="1" spc="-5" dirty="0">
                <a:latin typeface="Arial"/>
                <a:cs typeface="Arial"/>
              </a:rPr>
              <a:t>foreign bodies </a:t>
            </a:r>
            <a:r>
              <a:rPr sz="2000" spc="-5" dirty="0">
                <a:latin typeface="Arial MT"/>
                <a:cs typeface="Arial MT"/>
              </a:rPr>
              <a:t>into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 </a:t>
            </a:r>
            <a:r>
              <a:rPr sz="2000" dirty="0">
                <a:latin typeface="Arial MT"/>
                <a:cs typeface="Arial MT"/>
              </a:rPr>
              <a:t>globe of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dirty="0">
                <a:latin typeface="Arial MT"/>
                <a:cs typeface="Arial MT"/>
              </a:rPr>
              <a:t> eye or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eye socket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40"/>
              </a:spcBef>
            </a:pP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Objects protruding</a:t>
            </a:r>
            <a:r>
              <a:rPr sz="2000" b="1" spc="-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spc="-5" dirty="0">
                <a:latin typeface="Arial MT"/>
                <a:cs typeface="Arial MT"/>
              </a:rPr>
              <a:t>from the </a:t>
            </a:r>
            <a:r>
              <a:rPr sz="2000" dirty="0">
                <a:latin typeface="Arial MT"/>
                <a:cs typeface="Arial MT"/>
              </a:rPr>
              <a:t>globe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5" dirty="0">
                <a:latin typeface="Arial MT"/>
                <a:cs typeface="Arial MT"/>
              </a:rPr>
              <a:t> the </a:t>
            </a:r>
            <a:r>
              <a:rPr sz="2000" dirty="0">
                <a:latin typeface="Arial MT"/>
                <a:cs typeface="Arial MT"/>
              </a:rPr>
              <a:t>eye</a:t>
            </a:r>
            <a:endParaRPr sz="2000">
              <a:latin typeface="Arial MT"/>
              <a:cs typeface="Arial MT"/>
            </a:endParaRPr>
          </a:p>
          <a:p>
            <a:pPr marL="12700" marR="200660">
              <a:lnSpc>
                <a:spcPct val="145800"/>
              </a:lnSpc>
            </a:pP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Swelling or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lacerations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5" dirty="0">
                <a:latin typeface="Arial MT"/>
                <a:cs typeface="Arial MT"/>
              </a:rPr>
              <a:t> the </a:t>
            </a:r>
            <a:r>
              <a:rPr sz="2000" dirty="0">
                <a:latin typeface="Arial MT"/>
                <a:cs typeface="Arial MT"/>
              </a:rPr>
              <a:t>globe of</a:t>
            </a:r>
            <a:r>
              <a:rPr sz="2000" spc="-5" dirty="0">
                <a:latin typeface="Arial MT"/>
                <a:cs typeface="Arial MT"/>
              </a:rPr>
              <a:t> the</a:t>
            </a:r>
            <a:r>
              <a:rPr sz="2000" dirty="0">
                <a:latin typeface="Arial MT"/>
                <a:cs typeface="Arial MT"/>
              </a:rPr>
              <a:t> eye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Protrusion </a:t>
            </a:r>
            <a:r>
              <a:rPr sz="2000" spc="-5" dirty="0">
                <a:latin typeface="Arial MT"/>
                <a:cs typeface="Arial MT"/>
              </a:rPr>
              <a:t>of </a:t>
            </a:r>
            <a:r>
              <a:rPr sz="2000" dirty="0">
                <a:latin typeface="Arial MT"/>
                <a:cs typeface="Arial MT"/>
              </a:rPr>
              <a:t>the </a:t>
            </a:r>
            <a:r>
              <a:rPr sz="2000" b="1" spc="-5" dirty="0">
                <a:latin typeface="Arial"/>
                <a:cs typeface="Arial"/>
              </a:rPr>
              <a:t>globe of the </a:t>
            </a:r>
            <a:r>
              <a:rPr sz="2000" b="1" dirty="0">
                <a:latin typeface="Arial"/>
                <a:cs typeface="Arial"/>
              </a:rPr>
              <a:t>eye </a:t>
            </a:r>
            <a:r>
              <a:rPr sz="2000" spc="-5" dirty="0">
                <a:latin typeface="Arial MT"/>
                <a:cs typeface="Arial MT"/>
              </a:rPr>
              <a:t>from the </a:t>
            </a:r>
            <a:r>
              <a:rPr sz="2000" dirty="0">
                <a:latin typeface="Arial MT"/>
                <a:cs typeface="Arial MT"/>
              </a:rPr>
              <a:t>eye socket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Reduced vision and swelling </a:t>
            </a:r>
            <a:r>
              <a:rPr sz="2000" dirty="0">
                <a:latin typeface="Arial MT"/>
                <a:cs typeface="Arial MT"/>
              </a:rPr>
              <a:t>of </a:t>
            </a:r>
            <a:r>
              <a:rPr sz="2000" spc="-5" dirty="0">
                <a:latin typeface="Arial MT"/>
                <a:cs typeface="Arial MT"/>
              </a:rPr>
              <a:t>the </a:t>
            </a:r>
            <a:r>
              <a:rPr sz="2000" dirty="0">
                <a:latin typeface="Arial MT"/>
                <a:cs typeface="Arial MT"/>
              </a:rPr>
              <a:t>eye area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Misshapen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or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distorted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spc="-5" dirty="0">
                <a:latin typeface="Arial MT"/>
                <a:cs typeface="Arial MT"/>
              </a:rPr>
              <a:t>parts</a:t>
            </a:r>
            <a:r>
              <a:rPr sz="2000" dirty="0">
                <a:latin typeface="Arial MT"/>
                <a:cs typeface="Arial MT"/>
              </a:rPr>
              <a:t> of</a:t>
            </a:r>
            <a:r>
              <a:rPr sz="2000" spc="-5" dirty="0">
                <a:latin typeface="Arial MT"/>
                <a:cs typeface="Arial MT"/>
              </a:rPr>
              <a:t> the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eye </a:t>
            </a:r>
            <a:r>
              <a:rPr sz="2000" spc="-5" dirty="0">
                <a:latin typeface="Arial MT"/>
                <a:cs typeface="Arial MT"/>
              </a:rPr>
              <a:t>from </a:t>
            </a:r>
            <a:r>
              <a:rPr sz="2000" dirty="0">
                <a:latin typeface="Arial MT"/>
                <a:cs typeface="Arial MT"/>
              </a:rPr>
              <a:t>normal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8112664" y="1857870"/>
            <a:ext cx="3454400" cy="4403090"/>
            <a:chOff x="8112664" y="1857870"/>
            <a:chExt cx="3454400" cy="4403090"/>
          </a:xfrm>
        </p:grpSpPr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12664" y="2805982"/>
              <a:ext cx="3454400" cy="34544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00150" y="1934162"/>
              <a:ext cx="768811" cy="92257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92592" y="1875439"/>
              <a:ext cx="984158" cy="10921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88508" y="1857870"/>
              <a:ext cx="961146" cy="1075227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8212328" y="1897124"/>
            <a:ext cx="1877695" cy="10553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0320">
              <a:lnSpc>
                <a:spcPct val="105600"/>
              </a:lnSpc>
              <a:spcBef>
                <a:spcPts val="95"/>
              </a:spcBef>
            </a:pPr>
            <a:r>
              <a:rPr sz="3200" spc="250" dirty="0">
                <a:latin typeface="Arial Black"/>
                <a:cs typeface="Arial Black"/>
              </a:rPr>
              <a:t>VISION </a:t>
            </a:r>
            <a:r>
              <a:rPr sz="3200" spc="-1055" dirty="0">
                <a:latin typeface="Arial Black"/>
                <a:cs typeface="Arial Black"/>
              </a:rPr>
              <a:t> </a:t>
            </a:r>
            <a:r>
              <a:rPr sz="3200" spc="250" dirty="0">
                <a:latin typeface="Arial Black"/>
                <a:cs typeface="Arial Black"/>
              </a:rPr>
              <a:t>VISION</a:t>
            </a:r>
            <a:r>
              <a:rPr sz="3200" spc="-770" dirty="0">
                <a:latin typeface="Arial Black"/>
                <a:cs typeface="Arial Black"/>
              </a:rPr>
              <a:t> 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894776" y="6045215"/>
            <a:ext cx="36449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824958" y="6058983"/>
            <a:ext cx="1764664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M</a:t>
            </a:r>
            <a:r>
              <a:rPr sz="3200" spc="-3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A</a:t>
            </a:r>
            <a:r>
              <a:rPr sz="3200" spc="-30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R</a:t>
            </a:r>
            <a:r>
              <a:rPr sz="3200" spc="-3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C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746053" y="6560678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7</a:t>
            </a:fld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71788" y="284892"/>
            <a:ext cx="28486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14:</a:t>
            </a:r>
            <a:r>
              <a:rPr sz="2000" b="1" spc="-3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Eye</a:t>
            </a:r>
            <a:r>
              <a:rPr sz="2000" b="1" spc="-2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Injuries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77943" y="718906"/>
            <a:ext cx="7723505" cy="104775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028700" marR="5080" indent="-1016635">
              <a:lnSpc>
                <a:spcPts val="3900"/>
              </a:lnSpc>
              <a:spcBef>
                <a:spcPts val="434"/>
              </a:spcBef>
            </a:pPr>
            <a:r>
              <a:rPr sz="3450" dirty="0">
                <a:solidFill>
                  <a:srgbClr val="000000"/>
                </a:solidFill>
              </a:rPr>
              <a:t>WHEN</a:t>
            </a:r>
            <a:r>
              <a:rPr sz="3450" spc="-135" dirty="0">
                <a:solidFill>
                  <a:srgbClr val="000000"/>
                </a:solidFill>
              </a:rPr>
              <a:t> </a:t>
            </a:r>
            <a:r>
              <a:rPr sz="3450" dirty="0">
                <a:solidFill>
                  <a:srgbClr val="000000"/>
                </a:solidFill>
              </a:rPr>
              <a:t>A</a:t>
            </a:r>
            <a:r>
              <a:rPr sz="3450" spc="-135" dirty="0">
                <a:solidFill>
                  <a:srgbClr val="000000"/>
                </a:solidFill>
              </a:rPr>
              <a:t> </a:t>
            </a:r>
            <a:r>
              <a:rPr sz="3450" spc="-25" dirty="0">
                <a:solidFill>
                  <a:srgbClr val="921928"/>
                </a:solidFill>
              </a:rPr>
              <a:t>PENETRATING</a:t>
            </a:r>
            <a:r>
              <a:rPr sz="3450" spc="-5" dirty="0">
                <a:solidFill>
                  <a:srgbClr val="921928"/>
                </a:solidFill>
              </a:rPr>
              <a:t> </a:t>
            </a:r>
            <a:r>
              <a:rPr sz="3450" dirty="0">
                <a:solidFill>
                  <a:srgbClr val="921928"/>
                </a:solidFill>
              </a:rPr>
              <a:t>EYE</a:t>
            </a:r>
            <a:r>
              <a:rPr sz="3450" spc="-5" dirty="0">
                <a:solidFill>
                  <a:srgbClr val="921928"/>
                </a:solidFill>
              </a:rPr>
              <a:t> </a:t>
            </a:r>
            <a:r>
              <a:rPr sz="3450" spc="-20" dirty="0">
                <a:solidFill>
                  <a:srgbClr val="921928"/>
                </a:solidFill>
              </a:rPr>
              <a:t>INJURY </a:t>
            </a:r>
            <a:r>
              <a:rPr sz="3450" spc="-944" dirty="0">
                <a:solidFill>
                  <a:srgbClr val="921928"/>
                </a:solidFill>
              </a:rPr>
              <a:t> </a:t>
            </a:r>
            <a:r>
              <a:rPr sz="3450" dirty="0">
                <a:solidFill>
                  <a:srgbClr val="000000"/>
                </a:solidFill>
              </a:rPr>
              <a:t>IS</a:t>
            </a:r>
            <a:r>
              <a:rPr sz="3450" spc="-5" dirty="0">
                <a:solidFill>
                  <a:srgbClr val="000000"/>
                </a:solidFill>
              </a:rPr>
              <a:t> </a:t>
            </a:r>
            <a:r>
              <a:rPr sz="3450" dirty="0">
                <a:solidFill>
                  <a:srgbClr val="000000"/>
                </a:solidFill>
              </a:rPr>
              <a:t>NOTED</a:t>
            </a:r>
            <a:r>
              <a:rPr sz="3450" spc="-5" dirty="0">
                <a:solidFill>
                  <a:srgbClr val="000000"/>
                </a:solidFill>
              </a:rPr>
              <a:t> </a:t>
            </a:r>
            <a:r>
              <a:rPr sz="3450" dirty="0">
                <a:solidFill>
                  <a:srgbClr val="000000"/>
                </a:solidFill>
              </a:rPr>
              <a:t>OR</a:t>
            </a:r>
            <a:r>
              <a:rPr sz="3450" spc="-5" dirty="0">
                <a:solidFill>
                  <a:srgbClr val="000000"/>
                </a:solidFill>
              </a:rPr>
              <a:t> </a:t>
            </a:r>
            <a:r>
              <a:rPr sz="3450" dirty="0">
                <a:solidFill>
                  <a:srgbClr val="000000"/>
                </a:solidFill>
              </a:rPr>
              <a:t>SUSPECTED</a:t>
            </a:r>
            <a:endParaRPr sz="3450"/>
          </a:p>
        </p:txBody>
      </p:sp>
      <p:sp>
        <p:nvSpPr>
          <p:cNvPr id="5" name="object 5"/>
          <p:cNvSpPr/>
          <p:nvPr/>
        </p:nvSpPr>
        <p:spPr>
          <a:xfrm>
            <a:off x="6716744" y="5985252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90">
                <a:moveTo>
                  <a:pt x="359999" y="0"/>
                </a:moveTo>
                <a:lnTo>
                  <a:pt x="314035" y="2928"/>
                </a:lnTo>
                <a:lnTo>
                  <a:pt x="268676" y="11715"/>
                </a:lnTo>
                <a:lnTo>
                  <a:pt x="224531" y="26360"/>
                </a:lnTo>
                <a:lnTo>
                  <a:pt x="182206" y="46862"/>
                </a:lnTo>
                <a:lnTo>
                  <a:pt x="142307" y="73223"/>
                </a:lnTo>
                <a:lnTo>
                  <a:pt x="105441" y="105441"/>
                </a:lnTo>
                <a:lnTo>
                  <a:pt x="73223" y="142307"/>
                </a:lnTo>
                <a:lnTo>
                  <a:pt x="46863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59999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3" y="537793"/>
                </a:lnTo>
                <a:lnTo>
                  <a:pt x="73223" y="577692"/>
                </a:lnTo>
                <a:lnTo>
                  <a:pt x="105441" y="614558"/>
                </a:lnTo>
                <a:lnTo>
                  <a:pt x="142307" y="646776"/>
                </a:lnTo>
                <a:lnTo>
                  <a:pt x="182206" y="673137"/>
                </a:lnTo>
                <a:lnTo>
                  <a:pt x="224531" y="693639"/>
                </a:lnTo>
                <a:lnTo>
                  <a:pt x="268676" y="708284"/>
                </a:lnTo>
                <a:lnTo>
                  <a:pt x="314035" y="717071"/>
                </a:lnTo>
                <a:lnTo>
                  <a:pt x="359999" y="719999"/>
                </a:lnTo>
                <a:lnTo>
                  <a:pt x="405964" y="717071"/>
                </a:lnTo>
                <a:lnTo>
                  <a:pt x="451322" y="708284"/>
                </a:lnTo>
                <a:lnTo>
                  <a:pt x="495467" y="693639"/>
                </a:lnTo>
                <a:lnTo>
                  <a:pt x="537793" y="673137"/>
                </a:lnTo>
                <a:lnTo>
                  <a:pt x="577692" y="646776"/>
                </a:lnTo>
                <a:lnTo>
                  <a:pt x="614558" y="614558"/>
                </a:lnTo>
                <a:lnTo>
                  <a:pt x="646776" y="577692"/>
                </a:lnTo>
                <a:lnTo>
                  <a:pt x="673136" y="537793"/>
                </a:lnTo>
                <a:lnTo>
                  <a:pt x="693639" y="495468"/>
                </a:lnTo>
                <a:lnTo>
                  <a:pt x="708284" y="451323"/>
                </a:lnTo>
                <a:lnTo>
                  <a:pt x="717070" y="405964"/>
                </a:lnTo>
                <a:lnTo>
                  <a:pt x="719999" y="359999"/>
                </a:lnTo>
                <a:lnTo>
                  <a:pt x="717070" y="314035"/>
                </a:lnTo>
                <a:lnTo>
                  <a:pt x="708284" y="268676"/>
                </a:lnTo>
                <a:lnTo>
                  <a:pt x="693639" y="224531"/>
                </a:lnTo>
                <a:lnTo>
                  <a:pt x="673136" y="182206"/>
                </a:lnTo>
                <a:lnTo>
                  <a:pt x="646776" y="142307"/>
                </a:lnTo>
                <a:lnTo>
                  <a:pt x="614558" y="105441"/>
                </a:lnTo>
                <a:lnTo>
                  <a:pt x="577692" y="73223"/>
                </a:lnTo>
                <a:lnTo>
                  <a:pt x="537793" y="46862"/>
                </a:lnTo>
                <a:lnTo>
                  <a:pt x="495467" y="26360"/>
                </a:lnTo>
                <a:lnTo>
                  <a:pt x="451322" y="11715"/>
                </a:lnTo>
                <a:lnTo>
                  <a:pt x="405964" y="2928"/>
                </a:lnTo>
                <a:lnTo>
                  <a:pt x="359999" y="0"/>
                </a:lnTo>
                <a:close/>
              </a:path>
            </a:pathLst>
          </a:custGeom>
          <a:solidFill>
            <a:srgbClr val="7647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2033" y="2189080"/>
            <a:ext cx="492759" cy="491490"/>
          </a:xfrm>
          <a:custGeom>
            <a:avLst/>
            <a:gdLst/>
            <a:ahLst/>
            <a:cxnLst/>
            <a:rect l="l" t="t" r="r" b="b"/>
            <a:pathLst>
              <a:path w="492759" h="491489">
                <a:moveTo>
                  <a:pt x="246075" y="0"/>
                </a:moveTo>
                <a:lnTo>
                  <a:pt x="199076" y="4497"/>
                </a:lnTo>
                <a:lnTo>
                  <a:pt x="153476" y="17990"/>
                </a:lnTo>
                <a:lnTo>
                  <a:pt x="110676" y="40478"/>
                </a:lnTo>
                <a:lnTo>
                  <a:pt x="72073" y="71961"/>
                </a:lnTo>
                <a:lnTo>
                  <a:pt x="40541" y="110504"/>
                </a:lnTo>
                <a:lnTo>
                  <a:pt x="18018" y="153238"/>
                </a:lnTo>
                <a:lnTo>
                  <a:pt x="4504" y="198766"/>
                </a:lnTo>
                <a:lnTo>
                  <a:pt x="0" y="245692"/>
                </a:lnTo>
                <a:lnTo>
                  <a:pt x="4504" y="292618"/>
                </a:lnTo>
                <a:lnTo>
                  <a:pt x="18018" y="338146"/>
                </a:lnTo>
                <a:lnTo>
                  <a:pt x="40541" y="380880"/>
                </a:lnTo>
                <a:lnTo>
                  <a:pt x="72073" y="419423"/>
                </a:lnTo>
                <a:lnTo>
                  <a:pt x="110676" y="450906"/>
                </a:lnTo>
                <a:lnTo>
                  <a:pt x="153476" y="473394"/>
                </a:lnTo>
                <a:lnTo>
                  <a:pt x="199076" y="486887"/>
                </a:lnTo>
                <a:lnTo>
                  <a:pt x="246075" y="491384"/>
                </a:lnTo>
                <a:lnTo>
                  <a:pt x="293073" y="486887"/>
                </a:lnTo>
                <a:lnTo>
                  <a:pt x="338673" y="473394"/>
                </a:lnTo>
                <a:lnTo>
                  <a:pt x="381473" y="450906"/>
                </a:lnTo>
                <a:lnTo>
                  <a:pt x="420076" y="419423"/>
                </a:lnTo>
                <a:lnTo>
                  <a:pt x="451608" y="380880"/>
                </a:lnTo>
                <a:lnTo>
                  <a:pt x="474131" y="338146"/>
                </a:lnTo>
                <a:lnTo>
                  <a:pt x="487645" y="292618"/>
                </a:lnTo>
                <a:lnTo>
                  <a:pt x="492150" y="245692"/>
                </a:lnTo>
                <a:lnTo>
                  <a:pt x="487645" y="198766"/>
                </a:lnTo>
                <a:lnTo>
                  <a:pt x="474131" y="153238"/>
                </a:lnTo>
                <a:lnTo>
                  <a:pt x="451608" y="110504"/>
                </a:lnTo>
                <a:lnTo>
                  <a:pt x="420076" y="71961"/>
                </a:lnTo>
                <a:lnTo>
                  <a:pt x="381473" y="40478"/>
                </a:lnTo>
                <a:lnTo>
                  <a:pt x="338673" y="17990"/>
                </a:lnTo>
                <a:lnTo>
                  <a:pt x="293073" y="4497"/>
                </a:lnTo>
                <a:lnTo>
                  <a:pt x="246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46523" y="2188499"/>
            <a:ext cx="2235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69636" y="2180659"/>
            <a:ext cx="5952490" cy="622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350"/>
              </a:lnSpc>
              <a:spcBef>
                <a:spcPts val="100"/>
              </a:spcBef>
            </a:pPr>
            <a:r>
              <a:rPr sz="2000" spc="-5" dirty="0">
                <a:latin typeface="Arial MT"/>
                <a:cs typeface="Arial MT"/>
              </a:rPr>
              <a:t>Perform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RAPID</a:t>
            </a:r>
            <a:r>
              <a:rPr sz="20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FIELD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TEST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OF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VISUAL</a:t>
            </a:r>
            <a:r>
              <a:rPr sz="2000" b="1" spc="-114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ACUITY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350"/>
              </a:lnSpc>
            </a:pPr>
            <a:r>
              <a:rPr sz="2000" dirty="0">
                <a:latin typeface="Arial MT"/>
                <a:cs typeface="Arial MT"/>
              </a:rPr>
              <a:t>and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document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findings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2033" y="3045345"/>
            <a:ext cx="492759" cy="491490"/>
          </a:xfrm>
          <a:custGeom>
            <a:avLst/>
            <a:gdLst/>
            <a:ahLst/>
            <a:cxnLst/>
            <a:rect l="l" t="t" r="r" b="b"/>
            <a:pathLst>
              <a:path w="492759" h="491489">
                <a:moveTo>
                  <a:pt x="246075" y="0"/>
                </a:moveTo>
                <a:lnTo>
                  <a:pt x="199076" y="4497"/>
                </a:lnTo>
                <a:lnTo>
                  <a:pt x="153476" y="17990"/>
                </a:lnTo>
                <a:lnTo>
                  <a:pt x="110676" y="40478"/>
                </a:lnTo>
                <a:lnTo>
                  <a:pt x="72073" y="71961"/>
                </a:lnTo>
                <a:lnTo>
                  <a:pt x="40541" y="110503"/>
                </a:lnTo>
                <a:lnTo>
                  <a:pt x="18018" y="153237"/>
                </a:lnTo>
                <a:lnTo>
                  <a:pt x="4504" y="198766"/>
                </a:lnTo>
                <a:lnTo>
                  <a:pt x="0" y="245691"/>
                </a:lnTo>
                <a:lnTo>
                  <a:pt x="4504" y="292617"/>
                </a:lnTo>
                <a:lnTo>
                  <a:pt x="18018" y="338145"/>
                </a:lnTo>
                <a:lnTo>
                  <a:pt x="40541" y="380879"/>
                </a:lnTo>
                <a:lnTo>
                  <a:pt x="72073" y="419421"/>
                </a:lnTo>
                <a:lnTo>
                  <a:pt x="110676" y="450905"/>
                </a:lnTo>
                <a:lnTo>
                  <a:pt x="153476" y="473393"/>
                </a:lnTo>
                <a:lnTo>
                  <a:pt x="199076" y="486886"/>
                </a:lnTo>
                <a:lnTo>
                  <a:pt x="246075" y="491384"/>
                </a:lnTo>
                <a:lnTo>
                  <a:pt x="293073" y="486886"/>
                </a:lnTo>
                <a:lnTo>
                  <a:pt x="338673" y="473393"/>
                </a:lnTo>
                <a:lnTo>
                  <a:pt x="381473" y="450905"/>
                </a:lnTo>
                <a:lnTo>
                  <a:pt x="420076" y="419421"/>
                </a:lnTo>
                <a:lnTo>
                  <a:pt x="451608" y="380879"/>
                </a:lnTo>
                <a:lnTo>
                  <a:pt x="474131" y="338145"/>
                </a:lnTo>
                <a:lnTo>
                  <a:pt x="487645" y="292617"/>
                </a:lnTo>
                <a:lnTo>
                  <a:pt x="492150" y="245691"/>
                </a:lnTo>
                <a:lnTo>
                  <a:pt x="487645" y="198766"/>
                </a:lnTo>
                <a:lnTo>
                  <a:pt x="474131" y="153237"/>
                </a:lnTo>
                <a:lnTo>
                  <a:pt x="451608" y="110503"/>
                </a:lnTo>
                <a:lnTo>
                  <a:pt x="420076" y="71961"/>
                </a:lnTo>
                <a:lnTo>
                  <a:pt x="381473" y="40478"/>
                </a:lnTo>
                <a:lnTo>
                  <a:pt x="338673" y="17990"/>
                </a:lnTo>
                <a:lnTo>
                  <a:pt x="293073" y="4497"/>
                </a:lnTo>
                <a:lnTo>
                  <a:pt x="246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46523" y="3044762"/>
            <a:ext cx="2235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69636" y="3019669"/>
            <a:ext cx="5266690" cy="6223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COVER THE</a:t>
            </a:r>
            <a:r>
              <a:rPr sz="2000" b="1" spc="-8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AFFECTED 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EYE</a:t>
            </a:r>
            <a:r>
              <a:rPr sz="2000" b="1" spc="-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spc="-5" dirty="0">
                <a:latin typeface="Arial MT"/>
                <a:cs typeface="Arial MT"/>
              </a:rPr>
              <a:t>with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rigid eye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shield</a:t>
            </a:r>
            <a:r>
              <a:rPr sz="2000" spc="-5" dirty="0">
                <a:latin typeface="Arial MT"/>
                <a:cs typeface="Arial MT"/>
              </a:rPr>
              <a:t> (</a:t>
            </a:r>
            <a:r>
              <a:rPr sz="2000" b="1" spc="-5" dirty="0">
                <a:latin typeface="Arial"/>
                <a:cs typeface="Arial"/>
              </a:rPr>
              <a:t>NOT </a:t>
            </a:r>
            <a:r>
              <a:rPr sz="2000" b="1" dirty="0">
                <a:latin typeface="Arial"/>
                <a:cs typeface="Arial"/>
              </a:rPr>
              <a:t>a </a:t>
            </a:r>
            <a:r>
              <a:rPr sz="2000" b="1" spc="-5" dirty="0">
                <a:latin typeface="Arial"/>
                <a:cs typeface="Arial"/>
              </a:rPr>
              <a:t>pressure patch</a:t>
            </a:r>
            <a:r>
              <a:rPr sz="2000" spc="-5" dirty="0">
                <a:latin typeface="Arial MT"/>
                <a:cs typeface="Arial MT"/>
              </a:rPr>
              <a:t>)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12033" y="3873523"/>
            <a:ext cx="492759" cy="491490"/>
          </a:xfrm>
          <a:custGeom>
            <a:avLst/>
            <a:gdLst/>
            <a:ahLst/>
            <a:cxnLst/>
            <a:rect l="l" t="t" r="r" b="b"/>
            <a:pathLst>
              <a:path w="492759" h="491489">
                <a:moveTo>
                  <a:pt x="246075" y="0"/>
                </a:moveTo>
                <a:lnTo>
                  <a:pt x="199076" y="4497"/>
                </a:lnTo>
                <a:lnTo>
                  <a:pt x="153476" y="17990"/>
                </a:lnTo>
                <a:lnTo>
                  <a:pt x="110676" y="40478"/>
                </a:lnTo>
                <a:lnTo>
                  <a:pt x="72073" y="71962"/>
                </a:lnTo>
                <a:lnTo>
                  <a:pt x="40541" y="110504"/>
                </a:lnTo>
                <a:lnTo>
                  <a:pt x="18018" y="153238"/>
                </a:lnTo>
                <a:lnTo>
                  <a:pt x="4504" y="198766"/>
                </a:lnTo>
                <a:lnTo>
                  <a:pt x="0" y="245692"/>
                </a:lnTo>
                <a:lnTo>
                  <a:pt x="4504" y="292618"/>
                </a:lnTo>
                <a:lnTo>
                  <a:pt x="18018" y="338146"/>
                </a:lnTo>
                <a:lnTo>
                  <a:pt x="40541" y="380880"/>
                </a:lnTo>
                <a:lnTo>
                  <a:pt x="72073" y="419422"/>
                </a:lnTo>
                <a:lnTo>
                  <a:pt x="110676" y="450905"/>
                </a:lnTo>
                <a:lnTo>
                  <a:pt x="153476" y="473393"/>
                </a:lnTo>
                <a:lnTo>
                  <a:pt x="199076" y="486886"/>
                </a:lnTo>
                <a:lnTo>
                  <a:pt x="246075" y="491384"/>
                </a:lnTo>
                <a:lnTo>
                  <a:pt x="293073" y="486886"/>
                </a:lnTo>
                <a:lnTo>
                  <a:pt x="338673" y="473393"/>
                </a:lnTo>
                <a:lnTo>
                  <a:pt x="381473" y="450905"/>
                </a:lnTo>
                <a:lnTo>
                  <a:pt x="420076" y="419422"/>
                </a:lnTo>
                <a:lnTo>
                  <a:pt x="451608" y="380880"/>
                </a:lnTo>
                <a:lnTo>
                  <a:pt x="474131" y="338146"/>
                </a:lnTo>
                <a:lnTo>
                  <a:pt x="487645" y="292618"/>
                </a:lnTo>
                <a:lnTo>
                  <a:pt x="492150" y="245692"/>
                </a:lnTo>
                <a:lnTo>
                  <a:pt x="487645" y="198766"/>
                </a:lnTo>
                <a:lnTo>
                  <a:pt x="474131" y="153238"/>
                </a:lnTo>
                <a:lnTo>
                  <a:pt x="451608" y="110504"/>
                </a:lnTo>
                <a:lnTo>
                  <a:pt x="420076" y="71962"/>
                </a:lnTo>
                <a:lnTo>
                  <a:pt x="381473" y="40478"/>
                </a:lnTo>
                <a:lnTo>
                  <a:pt x="338673" y="17990"/>
                </a:lnTo>
                <a:lnTo>
                  <a:pt x="293073" y="4497"/>
                </a:lnTo>
                <a:lnTo>
                  <a:pt x="246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46523" y="3872942"/>
            <a:ext cx="2235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69636" y="3858482"/>
            <a:ext cx="5328285" cy="9144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algn="just">
              <a:lnSpc>
                <a:spcPts val="2300"/>
              </a:lnSpc>
              <a:spcBef>
                <a:spcPts val="259"/>
              </a:spcBef>
            </a:pP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ADMINISTER </a:t>
            </a:r>
            <a:r>
              <a:rPr sz="2000" spc="-5" dirty="0">
                <a:latin typeface="Arial MT"/>
                <a:cs typeface="Arial MT"/>
              </a:rPr>
              <a:t>the casualty’s complete </a:t>
            </a:r>
            <a:r>
              <a:rPr sz="2000" b="1" spc="-5" dirty="0">
                <a:latin typeface="Arial"/>
                <a:cs typeface="Arial"/>
              </a:rPr>
              <a:t>Combat </a:t>
            </a:r>
            <a:r>
              <a:rPr sz="2000" b="1" spc="-545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Wound </a:t>
            </a:r>
            <a:r>
              <a:rPr sz="2000" b="1" spc="-5" dirty="0">
                <a:latin typeface="Arial"/>
                <a:cs typeface="Arial"/>
              </a:rPr>
              <a:t>Medication </a:t>
            </a:r>
            <a:r>
              <a:rPr sz="2000" b="1" dirty="0">
                <a:latin typeface="Arial"/>
                <a:cs typeface="Arial"/>
              </a:rPr>
              <a:t>Pack </a:t>
            </a:r>
            <a:r>
              <a:rPr sz="2000" b="1" spc="-5" dirty="0">
                <a:latin typeface="Arial"/>
                <a:cs typeface="Arial"/>
              </a:rPr>
              <a:t>(CWMP) </a:t>
            </a:r>
            <a:r>
              <a:rPr sz="2000" dirty="0">
                <a:latin typeface="Arial MT"/>
                <a:cs typeface="Arial MT"/>
              </a:rPr>
              <a:t>or </a:t>
            </a:r>
            <a:r>
              <a:rPr sz="2000" b="1" spc="-5" dirty="0">
                <a:latin typeface="Arial"/>
                <a:cs typeface="Arial"/>
              </a:rPr>
              <a:t>IV/IO/IM </a:t>
            </a:r>
            <a:r>
              <a:rPr sz="2000" b="1" spc="-54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antibiotics </a:t>
            </a:r>
            <a:r>
              <a:rPr sz="2000" dirty="0">
                <a:latin typeface="Arial MT"/>
                <a:cs typeface="Arial MT"/>
              </a:rPr>
              <a:t>if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unable</a:t>
            </a:r>
            <a:r>
              <a:rPr sz="2000" spc="-5" dirty="0">
                <a:latin typeface="Arial MT"/>
                <a:cs typeface="Arial MT"/>
              </a:rPr>
              <a:t> to</a:t>
            </a:r>
            <a:r>
              <a:rPr sz="2000" dirty="0">
                <a:latin typeface="Arial MT"/>
                <a:cs typeface="Arial MT"/>
              </a:rPr>
              <a:t> swallow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31319" y="4913657"/>
            <a:ext cx="6659880" cy="969644"/>
          </a:xfrm>
          <a:custGeom>
            <a:avLst/>
            <a:gdLst/>
            <a:ahLst/>
            <a:cxnLst/>
            <a:rect l="l" t="t" r="r" b="b"/>
            <a:pathLst>
              <a:path w="6659880" h="969645">
                <a:moveTo>
                  <a:pt x="6571789" y="0"/>
                </a:moveTo>
                <a:lnTo>
                  <a:pt x="87803" y="0"/>
                </a:lnTo>
                <a:lnTo>
                  <a:pt x="53626" y="6899"/>
                </a:lnTo>
                <a:lnTo>
                  <a:pt x="25716" y="25716"/>
                </a:lnTo>
                <a:lnTo>
                  <a:pt x="6899" y="53625"/>
                </a:lnTo>
                <a:lnTo>
                  <a:pt x="0" y="87802"/>
                </a:lnTo>
                <a:lnTo>
                  <a:pt x="0" y="881753"/>
                </a:lnTo>
                <a:lnTo>
                  <a:pt x="6899" y="915930"/>
                </a:lnTo>
                <a:lnTo>
                  <a:pt x="25716" y="943839"/>
                </a:lnTo>
                <a:lnTo>
                  <a:pt x="53626" y="962656"/>
                </a:lnTo>
                <a:lnTo>
                  <a:pt x="87803" y="969556"/>
                </a:lnTo>
                <a:lnTo>
                  <a:pt x="6571789" y="969556"/>
                </a:lnTo>
                <a:lnTo>
                  <a:pt x="6605966" y="962656"/>
                </a:lnTo>
                <a:lnTo>
                  <a:pt x="6633875" y="943839"/>
                </a:lnTo>
                <a:lnTo>
                  <a:pt x="6652692" y="915930"/>
                </a:lnTo>
                <a:lnTo>
                  <a:pt x="6659592" y="881753"/>
                </a:lnTo>
                <a:lnTo>
                  <a:pt x="6659592" y="87802"/>
                </a:lnTo>
                <a:lnTo>
                  <a:pt x="6652692" y="53625"/>
                </a:lnTo>
                <a:lnTo>
                  <a:pt x="6633875" y="25716"/>
                </a:lnTo>
                <a:lnTo>
                  <a:pt x="6605966" y="6899"/>
                </a:lnTo>
                <a:lnTo>
                  <a:pt x="6571789" y="0"/>
                </a:lnTo>
                <a:close/>
              </a:path>
            </a:pathLst>
          </a:custGeom>
          <a:solidFill>
            <a:srgbClr val="FFF4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251931" y="5083051"/>
            <a:ext cx="5612765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b="1" dirty="0">
                <a:latin typeface="Arial"/>
                <a:cs typeface="Arial"/>
              </a:rPr>
              <a:t>REMEMBER </a:t>
            </a:r>
            <a:r>
              <a:rPr sz="1800" dirty="0">
                <a:latin typeface="Arial MT"/>
                <a:cs typeface="Arial MT"/>
              </a:rPr>
              <a:t>Document all </a:t>
            </a:r>
            <a:r>
              <a:rPr sz="1800" spc="-5" dirty="0">
                <a:latin typeface="Arial MT"/>
                <a:cs typeface="Arial MT"/>
              </a:rPr>
              <a:t>findings </a:t>
            </a:r>
            <a:r>
              <a:rPr sz="1800" dirty="0">
                <a:latin typeface="Arial MT"/>
                <a:cs typeface="Arial MT"/>
              </a:rPr>
              <a:t>(including visual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acuity) </a:t>
            </a:r>
            <a:r>
              <a:rPr sz="1800" dirty="0">
                <a:latin typeface="Arial MT"/>
                <a:cs typeface="Arial MT"/>
              </a:rPr>
              <a:t>and </a:t>
            </a:r>
            <a:r>
              <a:rPr sz="1800" spc="-5" dirty="0">
                <a:latin typeface="Arial MT"/>
                <a:cs typeface="Arial MT"/>
              </a:rPr>
              <a:t>treatments </a:t>
            </a:r>
            <a:r>
              <a:rPr sz="1800" dirty="0">
                <a:latin typeface="Arial MT"/>
                <a:cs typeface="Arial MT"/>
              </a:rPr>
              <a:t>on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casualty’s </a:t>
            </a:r>
            <a:r>
              <a:rPr sz="1800" dirty="0">
                <a:latin typeface="Arial MT"/>
                <a:cs typeface="Arial MT"/>
              </a:rPr>
              <a:t>DD </a:t>
            </a:r>
            <a:r>
              <a:rPr sz="1800" spc="-5" dirty="0">
                <a:latin typeface="Arial MT"/>
                <a:cs typeface="Arial MT"/>
              </a:rPr>
              <a:t>Form </a:t>
            </a:r>
            <a:r>
              <a:rPr sz="1800" dirty="0">
                <a:latin typeface="Arial MT"/>
                <a:cs typeface="Arial MT"/>
              </a:rPr>
              <a:t>1380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518" y="5129701"/>
            <a:ext cx="503460" cy="408454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7608499" y="1785179"/>
            <a:ext cx="4203065" cy="4318000"/>
            <a:chOff x="7608499" y="1785179"/>
            <a:chExt cx="4203065" cy="4318000"/>
          </a:xfrm>
        </p:grpSpPr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08499" y="1785179"/>
              <a:ext cx="3595301" cy="359530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77244" y="3789122"/>
              <a:ext cx="1933844" cy="2313706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6894776" y="6045215"/>
            <a:ext cx="36449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824958" y="6058983"/>
            <a:ext cx="1764664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M</a:t>
            </a:r>
            <a:r>
              <a:rPr sz="3200" spc="-3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A</a:t>
            </a:r>
            <a:r>
              <a:rPr sz="3200" spc="-30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R</a:t>
            </a:r>
            <a:r>
              <a:rPr sz="3200" spc="-3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C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746053" y="6560678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8</a:t>
            </a:fld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71788" y="284892"/>
            <a:ext cx="28486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14:</a:t>
            </a:r>
            <a:r>
              <a:rPr sz="2000" b="1" spc="-3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Eye</a:t>
            </a:r>
            <a:r>
              <a:rPr sz="2000" b="1" spc="-2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Injuries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18456" y="740048"/>
            <a:ext cx="71551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0000"/>
                </a:solidFill>
              </a:rPr>
              <a:t>RAPID</a:t>
            </a:r>
            <a:r>
              <a:rPr sz="3600" spc="-10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921928"/>
                </a:solidFill>
              </a:rPr>
              <a:t>VISUAL</a:t>
            </a:r>
            <a:r>
              <a:rPr sz="3600" spc="-200" dirty="0">
                <a:solidFill>
                  <a:srgbClr val="921928"/>
                </a:solidFill>
              </a:rPr>
              <a:t> </a:t>
            </a:r>
            <a:r>
              <a:rPr sz="3600" spc="-5" dirty="0">
                <a:solidFill>
                  <a:srgbClr val="921928"/>
                </a:solidFill>
              </a:rPr>
              <a:t>ACUITY</a:t>
            </a:r>
            <a:r>
              <a:rPr sz="3600" spc="-75" dirty="0">
                <a:solidFill>
                  <a:srgbClr val="921928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TESTING</a:t>
            </a:r>
            <a:endParaRPr sz="360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4067" y="3167333"/>
            <a:ext cx="3311104" cy="33111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72184" y="1809045"/>
            <a:ext cx="1417232" cy="1417232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3881034" y="4402646"/>
            <a:ext cx="1308735" cy="1999614"/>
            <a:chOff x="3881034" y="4402646"/>
            <a:chExt cx="1308735" cy="1999614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64965" y="5358658"/>
              <a:ext cx="824446" cy="104317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81034" y="4402646"/>
              <a:ext cx="768810" cy="922572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824134" y="4348677"/>
            <a:ext cx="1076334" cy="96101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810820" y="3305211"/>
            <a:ext cx="2015966" cy="94750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8981199" y="1855363"/>
            <a:ext cx="2623185" cy="12065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sz="2000" b="1" spc="-5" dirty="0">
                <a:latin typeface="Arial"/>
                <a:cs typeface="Arial"/>
              </a:rPr>
              <a:t>Rapid visual acuity 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spc="-5" dirty="0">
                <a:latin typeface="Arial MT"/>
                <a:cs typeface="Arial MT"/>
              </a:rPr>
              <a:t>testing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is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b="1" dirty="0">
                <a:latin typeface="Arial"/>
                <a:cs typeface="Arial"/>
              </a:rPr>
              <a:t>NOT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formal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vision screening </a:t>
            </a:r>
            <a:r>
              <a:rPr sz="2000" spc="-5" dirty="0">
                <a:latin typeface="Arial MT"/>
                <a:cs typeface="Arial MT"/>
              </a:rPr>
              <a:t>with </a:t>
            </a:r>
            <a:r>
              <a:rPr sz="2000" dirty="0">
                <a:latin typeface="Arial MT"/>
                <a:cs typeface="Arial MT"/>
              </a:rPr>
              <a:t>a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Snellen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Eye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Chart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3319" y="1596364"/>
            <a:ext cx="5981700" cy="1457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4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RAPID VISUAL</a:t>
            </a:r>
            <a:r>
              <a:rPr sz="2400" b="1" spc="-14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ACUITY</a:t>
            </a:r>
            <a:r>
              <a:rPr sz="2400" b="1" spc="-5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TESTING</a:t>
            </a:r>
            <a:r>
              <a:rPr sz="2400" b="1" dirty="0">
                <a:latin typeface="Arial"/>
                <a:cs typeface="Arial"/>
              </a:rPr>
              <a:t> </a:t>
            </a:r>
            <a:r>
              <a:rPr sz="2400" dirty="0">
                <a:latin typeface="Arial MT"/>
                <a:cs typeface="Arial MT"/>
              </a:rPr>
              <a:t>includes</a:t>
            </a:r>
            <a:endParaRPr sz="2400">
              <a:latin typeface="Arial MT"/>
              <a:cs typeface="Arial MT"/>
            </a:endParaRPr>
          </a:p>
          <a:p>
            <a:pPr marL="12700" marR="476884">
              <a:lnSpc>
                <a:spcPts val="2800"/>
              </a:lnSpc>
              <a:spcBef>
                <a:spcPts val="120"/>
              </a:spcBef>
            </a:pPr>
            <a:r>
              <a:rPr sz="2400" spc="-5" dirty="0">
                <a:latin typeface="Arial MT"/>
                <a:cs typeface="Arial MT"/>
              </a:rPr>
              <a:t>testing the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casualty’s ability to</a:t>
            </a:r>
            <a:r>
              <a:rPr sz="2400" dirty="0">
                <a:latin typeface="Arial MT"/>
                <a:cs typeface="Arial MT"/>
              </a:rPr>
              <a:t> read </a:t>
            </a:r>
            <a:r>
              <a:rPr sz="2400" spc="-5" dirty="0">
                <a:latin typeface="Arial MT"/>
                <a:cs typeface="Arial MT"/>
              </a:rPr>
              <a:t>print,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count </a:t>
            </a:r>
            <a:r>
              <a:rPr sz="2400" spc="-5" dirty="0">
                <a:latin typeface="Arial MT"/>
                <a:cs typeface="Arial MT"/>
              </a:rPr>
              <a:t>fingers, identity </a:t>
            </a:r>
            <a:r>
              <a:rPr sz="2400" dirty="0">
                <a:latin typeface="Arial MT"/>
                <a:cs typeface="Arial MT"/>
              </a:rPr>
              <a:t>hand </a:t>
            </a:r>
            <a:r>
              <a:rPr sz="2400" spc="-5" dirty="0">
                <a:latin typeface="Arial MT"/>
                <a:cs typeface="Arial MT"/>
              </a:rPr>
              <a:t>motion, </a:t>
            </a:r>
            <a:r>
              <a:rPr sz="2400" dirty="0">
                <a:latin typeface="Arial MT"/>
                <a:cs typeface="Arial MT"/>
              </a:rPr>
              <a:t>and 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differentiate </a:t>
            </a:r>
            <a:r>
              <a:rPr sz="2400" dirty="0">
                <a:latin typeface="Arial MT"/>
                <a:cs typeface="Arial MT"/>
              </a:rPr>
              <a:t>light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from </a:t>
            </a:r>
            <a:r>
              <a:rPr sz="2400" dirty="0">
                <a:latin typeface="Arial MT"/>
                <a:cs typeface="Arial MT"/>
              </a:rPr>
              <a:t>dark</a:t>
            </a:r>
            <a:endParaRPr sz="2400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7194429" y="4810141"/>
            <a:ext cx="4742180" cy="1452880"/>
            <a:chOff x="7194429" y="4810141"/>
            <a:chExt cx="4742180" cy="1452880"/>
          </a:xfrm>
        </p:grpSpPr>
        <p:sp>
          <p:nvSpPr>
            <p:cNvPr id="15" name="object 15"/>
            <p:cNvSpPr/>
            <p:nvPr/>
          </p:nvSpPr>
          <p:spPr>
            <a:xfrm>
              <a:off x="7194429" y="4810141"/>
              <a:ext cx="4742180" cy="1452880"/>
            </a:xfrm>
            <a:custGeom>
              <a:avLst/>
              <a:gdLst/>
              <a:ahLst/>
              <a:cxnLst/>
              <a:rect l="l" t="t" r="r" b="b"/>
              <a:pathLst>
                <a:path w="4742180" h="1452879">
                  <a:moveTo>
                    <a:pt x="4610121" y="0"/>
                  </a:moveTo>
                  <a:lnTo>
                    <a:pt x="131551" y="0"/>
                  </a:lnTo>
                  <a:lnTo>
                    <a:pt x="89971" y="6706"/>
                  </a:lnTo>
                  <a:lnTo>
                    <a:pt x="53858" y="25381"/>
                  </a:lnTo>
                  <a:lnTo>
                    <a:pt x="25381" y="53858"/>
                  </a:lnTo>
                  <a:lnTo>
                    <a:pt x="6706" y="89971"/>
                  </a:lnTo>
                  <a:lnTo>
                    <a:pt x="0" y="131551"/>
                  </a:lnTo>
                  <a:lnTo>
                    <a:pt x="0" y="1321084"/>
                  </a:lnTo>
                  <a:lnTo>
                    <a:pt x="6706" y="1362665"/>
                  </a:lnTo>
                  <a:lnTo>
                    <a:pt x="25381" y="1398776"/>
                  </a:lnTo>
                  <a:lnTo>
                    <a:pt x="53858" y="1427253"/>
                  </a:lnTo>
                  <a:lnTo>
                    <a:pt x="89971" y="1445928"/>
                  </a:lnTo>
                  <a:lnTo>
                    <a:pt x="131551" y="1452635"/>
                  </a:lnTo>
                  <a:lnTo>
                    <a:pt x="4610121" y="1452635"/>
                  </a:lnTo>
                  <a:lnTo>
                    <a:pt x="4661326" y="1442297"/>
                  </a:lnTo>
                  <a:lnTo>
                    <a:pt x="4703141" y="1414105"/>
                  </a:lnTo>
                  <a:lnTo>
                    <a:pt x="4731334" y="1372290"/>
                  </a:lnTo>
                  <a:lnTo>
                    <a:pt x="4741672" y="1321084"/>
                  </a:lnTo>
                  <a:lnTo>
                    <a:pt x="4741672" y="131551"/>
                  </a:lnTo>
                  <a:lnTo>
                    <a:pt x="4734965" y="89971"/>
                  </a:lnTo>
                  <a:lnTo>
                    <a:pt x="4716290" y="53858"/>
                  </a:lnTo>
                  <a:lnTo>
                    <a:pt x="4687813" y="25381"/>
                  </a:lnTo>
                  <a:lnTo>
                    <a:pt x="4651701" y="6706"/>
                  </a:lnTo>
                  <a:lnTo>
                    <a:pt x="4610121" y="0"/>
                  </a:lnTo>
                  <a:close/>
                </a:path>
              </a:pathLst>
            </a:custGeom>
            <a:solidFill>
              <a:srgbClr val="FFF4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03616" y="5026185"/>
              <a:ext cx="503460" cy="408454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7174300" y="3709357"/>
            <a:ext cx="4799330" cy="932180"/>
            <a:chOff x="7174300" y="3709357"/>
            <a:chExt cx="4799330" cy="932180"/>
          </a:xfrm>
        </p:grpSpPr>
        <p:sp>
          <p:nvSpPr>
            <p:cNvPr id="18" name="object 18"/>
            <p:cNvSpPr/>
            <p:nvPr/>
          </p:nvSpPr>
          <p:spPr>
            <a:xfrm>
              <a:off x="7174300" y="3709357"/>
              <a:ext cx="4799330" cy="932180"/>
            </a:xfrm>
            <a:custGeom>
              <a:avLst/>
              <a:gdLst/>
              <a:ahLst/>
              <a:cxnLst/>
              <a:rect l="l" t="t" r="r" b="b"/>
              <a:pathLst>
                <a:path w="4799330" h="932179">
                  <a:moveTo>
                    <a:pt x="4714792" y="0"/>
                  </a:moveTo>
                  <a:lnTo>
                    <a:pt x="84371" y="0"/>
                  </a:lnTo>
                  <a:lnTo>
                    <a:pt x="51530" y="6630"/>
                  </a:lnTo>
                  <a:lnTo>
                    <a:pt x="24711" y="24711"/>
                  </a:lnTo>
                  <a:lnTo>
                    <a:pt x="6630" y="51530"/>
                  </a:lnTo>
                  <a:lnTo>
                    <a:pt x="0" y="84371"/>
                  </a:lnTo>
                  <a:lnTo>
                    <a:pt x="0" y="847283"/>
                  </a:lnTo>
                  <a:lnTo>
                    <a:pt x="6630" y="880123"/>
                  </a:lnTo>
                  <a:lnTo>
                    <a:pt x="24711" y="906941"/>
                  </a:lnTo>
                  <a:lnTo>
                    <a:pt x="51530" y="925022"/>
                  </a:lnTo>
                  <a:lnTo>
                    <a:pt x="84371" y="931652"/>
                  </a:lnTo>
                  <a:lnTo>
                    <a:pt x="4714792" y="931652"/>
                  </a:lnTo>
                  <a:lnTo>
                    <a:pt x="4747633" y="925022"/>
                  </a:lnTo>
                  <a:lnTo>
                    <a:pt x="4774451" y="906941"/>
                  </a:lnTo>
                  <a:lnTo>
                    <a:pt x="4792532" y="880123"/>
                  </a:lnTo>
                  <a:lnTo>
                    <a:pt x="4799162" y="847283"/>
                  </a:lnTo>
                  <a:lnTo>
                    <a:pt x="4799162" y="84371"/>
                  </a:lnTo>
                  <a:lnTo>
                    <a:pt x="4792532" y="51530"/>
                  </a:lnTo>
                  <a:lnTo>
                    <a:pt x="4774451" y="24711"/>
                  </a:lnTo>
                  <a:lnTo>
                    <a:pt x="4747633" y="6630"/>
                  </a:lnTo>
                  <a:lnTo>
                    <a:pt x="4714792" y="0"/>
                  </a:lnTo>
                  <a:close/>
                </a:path>
              </a:pathLst>
            </a:custGeom>
            <a:solidFill>
              <a:srgbClr val="FFF4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00739" y="3919128"/>
              <a:ext cx="503460" cy="408454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7992037" y="3862904"/>
            <a:ext cx="3517900" cy="221678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15240">
              <a:lnSpc>
                <a:spcPts val="2100"/>
              </a:lnSpc>
              <a:spcBef>
                <a:spcPts val="219"/>
              </a:spcBef>
            </a:pPr>
            <a:r>
              <a:rPr sz="1800" b="1" spc="-5" dirty="0">
                <a:latin typeface="Arial"/>
                <a:cs typeface="Arial"/>
              </a:rPr>
              <a:t>DO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NOT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force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open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swollen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eye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conduct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-5" dirty="0">
                <a:latin typeface="Arial MT"/>
                <a:cs typeface="Arial MT"/>
              </a:rPr>
              <a:t> field </a:t>
            </a:r>
            <a:r>
              <a:rPr sz="1800" dirty="0">
                <a:latin typeface="Arial MT"/>
                <a:cs typeface="Arial MT"/>
              </a:rPr>
              <a:t>visual</a:t>
            </a:r>
            <a:r>
              <a:rPr sz="1800" spc="-5" dirty="0">
                <a:latin typeface="Arial MT"/>
                <a:cs typeface="Arial MT"/>
              </a:rPr>
              <a:t> acuity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test</a:t>
            </a: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50">
              <a:latin typeface="Arial MT"/>
              <a:cs typeface="Arial MT"/>
            </a:endParaRPr>
          </a:p>
          <a:p>
            <a:pPr marL="35560" marR="5080">
              <a:lnSpc>
                <a:spcPts val="2100"/>
              </a:lnSpc>
            </a:pPr>
            <a:r>
              <a:rPr sz="1800" b="1" dirty="0">
                <a:latin typeface="Arial"/>
                <a:cs typeface="Arial"/>
              </a:rPr>
              <a:t>REMEMBER </a:t>
            </a:r>
            <a:r>
              <a:rPr sz="1800" spc="-5" dirty="0">
                <a:latin typeface="Arial MT"/>
                <a:cs typeface="Arial MT"/>
              </a:rPr>
              <a:t>to </a:t>
            </a:r>
            <a:r>
              <a:rPr sz="1800" dirty="0">
                <a:latin typeface="Arial MT"/>
                <a:cs typeface="Arial MT"/>
              </a:rPr>
              <a:t>document all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findings </a:t>
            </a:r>
            <a:r>
              <a:rPr sz="1800" dirty="0">
                <a:latin typeface="Arial MT"/>
                <a:cs typeface="Arial MT"/>
              </a:rPr>
              <a:t>(including visual </a:t>
            </a:r>
            <a:r>
              <a:rPr sz="1800" spc="-5" dirty="0">
                <a:latin typeface="Arial MT"/>
                <a:cs typeface="Arial MT"/>
              </a:rPr>
              <a:t>acuity for </a:t>
            </a:r>
            <a:r>
              <a:rPr sz="1800" spc="-49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both </a:t>
            </a:r>
            <a:r>
              <a:rPr sz="1800" dirty="0">
                <a:latin typeface="Arial MT"/>
                <a:cs typeface="Arial MT"/>
              </a:rPr>
              <a:t>eyes) on a DD </a:t>
            </a:r>
            <a:r>
              <a:rPr sz="1800" spc="-5" dirty="0">
                <a:latin typeface="Arial MT"/>
                <a:cs typeface="Arial MT"/>
              </a:rPr>
              <a:t>Form </a:t>
            </a:r>
            <a:r>
              <a:rPr sz="1800" dirty="0">
                <a:latin typeface="Arial MT"/>
                <a:cs typeface="Arial MT"/>
              </a:rPr>
              <a:t>1380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TCCC Casualty </a:t>
            </a:r>
            <a:r>
              <a:rPr sz="1800" dirty="0">
                <a:latin typeface="Arial MT"/>
                <a:cs typeface="Arial MT"/>
              </a:rPr>
              <a:t>Card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626667"/>
                </a:solidFill>
              </a:rPr>
              <a:t>9</a:t>
            </a:fld>
            <a:endParaRPr dirty="0">
              <a:solidFill>
                <a:srgbClr val="626667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1118</Words>
  <Application>Microsoft Office PowerPoint</Application>
  <PresentationFormat>Widescreen</PresentationFormat>
  <Paragraphs>189</Paragraphs>
  <Slides>20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Arial Black</vt:lpstr>
      <vt:lpstr>Arial MT</vt:lpstr>
      <vt:lpstr>Calibri</vt:lpstr>
      <vt:lpstr>Office Theme</vt:lpstr>
      <vt:lpstr>TACTICAL COMBAT  CASUALTY CARE COURSE MODULE 14: EYE INJURIES</vt:lpstr>
      <vt:lpstr>Module 14: Eye Injuries</vt:lpstr>
      <vt:lpstr>1 x TERMINAL LEARNING OBJECTIVES</vt:lpstr>
      <vt:lpstr>MARCH PAWS</vt:lpstr>
      <vt:lpstr>PowerPoint Presentation</vt:lpstr>
      <vt:lpstr>Module 14: Eye Injuries</vt:lpstr>
      <vt:lpstr>WHEN TO SUSPECT A  PENETRATING EYE INJURY</vt:lpstr>
      <vt:lpstr>WHEN A PENETRATING EYE INJURY  IS NOTED OR SUSPECTED</vt:lpstr>
      <vt:lpstr>RAPID VISUAL ACUITY TESTING</vt:lpstr>
      <vt:lpstr>PowerPoint Presentation</vt:lpstr>
      <vt:lpstr>PROTECTING THE EYE</vt:lpstr>
      <vt:lpstr>APPLYING A RIGID EYE SHIELD</vt:lpstr>
      <vt:lpstr>PROTECTING THE EYE</vt:lpstr>
      <vt:lpstr>DOCUMENT TREATMENT</vt:lpstr>
      <vt:lpstr>PowerPoint Presentation</vt:lpstr>
      <vt:lpstr>SKILL STATION</vt:lpstr>
      <vt:lpstr>SUMMARY</vt:lpstr>
      <vt:lpstr>CHECK ON LEARNING</vt:lpstr>
      <vt:lpstr>Module 14: Eye Injuries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CMC Mod 14 Eye_Injuries V1.6 JTS FINAL</dc:title>
  <cp:lastModifiedBy>adam rafferty</cp:lastModifiedBy>
  <cp:revision>1</cp:revision>
  <dcterms:created xsi:type="dcterms:W3CDTF">2023-08-01T20:35:25Z</dcterms:created>
  <dcterms:modified xsi:type="dcterms:W3CDTF">2023-10-02T18:01:57Z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2022-06-09T00:00:00Z</vt:filetime>
  </property>
  <property fmtid="{D5CDD505-2E9C-101B-9397-08002B2CF9AE}" pid="3" name="Creator">
    <vt:lpwstr>Keynote</vt:lpwstr>
  </property>
  <property fmtid="{D5CDD505-2E9C-101B-9397-08002B2CF9AE}" pid="4" name="LastSaved">
    <vt:filetime>2023-08-01T00:00:00Z</vt:filetime>
  </property>
</Properties>
</file>